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6" r:id="rId3"/>
    <p:sldId id="302" r:id="rId4"/>
    <p:sldId id="288" r:id="rId5"/>
    <p:sldId id="274" r:id="rId6"/>
    <p:sldId id="275" r:id="rId7"/>
    <p:sldId id="276" r:id="rId8"/>
    <p:sldId id="267" r:id="rId9"/>
    <p:sldId id="268" r:id="rId10"/>
    <p:sldId id="269" r:id="rId11"/>
    <p:sldId id="293" r:id="rId12"/>
    <p:sldId id="270" r:id="rId13"/>
    <p:sldId id="271" r:id="rId14"/>
    <p:sldId id="272" r:id="rId15"/>
    <p:sldId id="299" r:id="rId16"/>
    <p:sldId id="300" r:id="rId17"/>
    <p:sldId id="294" r:id="rId18"/>
    <p:sldId id="301" r:id="rId19"/>
    <p:sldId id="257" r:id="rId20"/>
    <p:sldId id="284" r:id="rId21"/>
    <p:sldId id="285" r:id="rId22"/>
    <p:sldId id="258" r:id="rId23"/>
    <p:sldId id="286" r:id="rId24"/>
    <p:sldId id="259" r:id="rId25"/>
    <p:sldId id="260" r:id="rId26"/>
    <p:sldId id="296" r:id="rId27"/>
    <p:sldId id="297" r:id="rId28"/>
    <p:sldId id="298" r:id="rId29"/>
    <p:sldId id="263" r:id="rId30"/>
    <p:sldId id="261" r:id="rId31"/>
    <p:sldId id="265" r:id="rId32"/>
    <p:sldId id="273" r:id="rId33"/>
    <p:sldId id="289" r:id="rId34"/>
    <p:sldId id="277" r:id="rId35"/>
    <p:sldId id="278" r:id="rId36"/>
    <p:sldId id="279" r:id="rId37"/>
    <p:sldId id="281" r:id="rId38"/>
    <p:sldId id="282" r:id="rId39"/>
    <p:sldId id="280" r:id="rId40"/>
    <p:sldId id="291" r:id="rId41"/>
    <p:sldId id="292" r:id="rId42"/>
    <p:sldId id="283" r:id="rId43"/>
    <p:sldId id="28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A20A072A-CD75-4090-8274-F07569D1838B}"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1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5E30A6-9EB5-44E0-BFC6-44776935624E}" type="datetimeFigureOut">
              <a:rPr lang="en-US" smtClean="0"/>
              <a:t>24-Feb-22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3871594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125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197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2360910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089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518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986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37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234256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E30A6-9EB5-44E0-BFC6-44776935624E}" type="datetimeFigureOut">
              <a:rPr lang="en-US" smtClean="0"/>
              <a:t>24-Feb-22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A072A-CD75-4090-8274-F07569D1838B}"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854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5E30A6-9EB5-44E0-BFC6-44776935624E}" type="datetimeFigureOut">
              <a:rPr lang="en-US" smtClean="0"/>
              <a:t>24-Feb-22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3521900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5E30A6-9EB5-44E0-BFC6-44776935624E}" type="datetimeFigureOut">
              <a:rPr lang="en-US" smtClean="0"/>
              <a:t>24-Feb-22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0A072A-CD75-4090-8274-F07569D1838B}"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840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5E30A6-9EB5-44E0-BFC6-44776935624E}" type="datetimeFigureOut">
              <a:rPr lang="en-US" smtClean="0"/>
              <a:t>24-Feb-22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0A072A-CD75-4090-8274-F07569D1838B}"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4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E30A6-9EB5-44E0-BFC6-44776935624E}" type="datetimeFigureOut">
              <a:rPr lang="en-US" smtClean="0"/>
              <a:t>24-Feb-22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197864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5E30A6-9EB5-44E0-BFC6-44776935624E}" type="datetimeFigureOut">
              <a:rPr lang="en-US" smtClean="0"/>
              <a:t>24-Feb-22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A072A-CD75-4090-8274-F07569D1838B}"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82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5E30A6-9EB5-44E0-BFC6-44776935624E}" type="datetimeFigureOut">
              <a:rPr lang="en-US" smtClean="0"/>
              <a:t>24-Feb-22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A072A-CD75-4090-8274-F07569D1838B}" type="slidenum">
              <a:rPr lang="en-US" smtClean="0"/>
              <a:t>‹#›</a:t>
            </a:fld>
            <a:endParaRPr lang="en-US"/>
          </a:p>
        </p:txBody>
      </p:sp>
    </p:spTree>
    <p:extLst>
      <p:ext uri="{BB962C8B-B14F-4D97-AF65-F5344CB8AC3E}">
        <p14:creationId xmlns:p14="http://schemas.microsoft.com/office/powerpoint/2010/main" val="41261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5E30A6-9EB5-44E0-BFC6-44776935624E}" type="datetimeFigureOut">
              <a:rPr lang="en-US" smtClean="0"/>
              <a:t>24-Feb-22</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0A072A-CD75-4090-8274-F07569D1838B}" type="slidenum">
              <a:rPr lang="en-US" smtClean="0"/>
              <a:t>‹#›</a:t>
            </a:fld>
            <a:endParaRPr lang="en-US"/>
          </a:p>
        </p:txBody>
      </p:sp>
    </p:spTree>
    <p:extLst>
      <p:ext uri="{BB962C8B-B14F-4D97-AF65-F5344CB8AC3E}">
        <p14:creationId xmlns:p14="http://schemas.microsoft.com/office/powerpoint/2010/main" val="23342184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0167" y="552261"/>
            <a:ext cx="7772400" cy="2894327"/>
          </a:xfrm>
        </p:spPr>
        <p:txBody>
          <a:bodyPr>
            <a:noAutofit/>
          </a:bodyPr>
          <a:lstStyle/>
          <a:p>
            <a:r>
              <a:rPr lang="en-US" sz="4400" b="1" dirty="0" smtClean="0">
                <a:cs typeface="Times New Roman" panose="02020603050405020304" pitchFamily="18" charset="0"/>
              </a:rPr>
              <a:t>Lecture: 8</a:t>
            </a:r>
            <a:r>
              <a:rPr lang="en-US" sz="4400" dirty="0">
                <a:cs typeface="Times New Roman" panose="02020603050405020304" pitchFamily="18" charset="0"/>
              </a:rPr>
              <a:t/>
            </a:r>
            <a:br>
              <a:rPr lang="en-US" sz="4400" dirty="0">
                <a:cs typeface="Times New Roman" panose="02020603050405020304" pitchFamily="18" charset="0"/>
              </a:rPr>
            </a:br>
            <a:r>
              <a:rPr lang="en-US" sz="4000" dirty="0">
                <a:cs typeface="Times New Roman" panose="02020603050405020304" pitchFamily="18" charset="0"/>
              </a:rPr>
              <a:t>Food Safety, Security And Safe Health Nutrition in Bangladesh and developing countries</a:t>
            </a:r>
          </a:p>
        </p:txBody>
      </p:sp>
      <p:sp>
        <p:nvSpPr>
          <p:cNvPr id="3" name="Subtitle 2"/>
          <p:cNvSpPr>
            <a:spLocks noGrp="1"/>
          </p:cNvSpPr>
          <p:nvPr>
            <p:ph type="subTitle" idx="1"/>
          </p:nvPr>
        </p:nvSpPr>
        <p:spPr/>
        <p:txBody>
          <a:bodyPr>
            <a:normAutofit fontScale="92500" lnSpcReduction="10000"/>
          </a:bodyPr>
          <a:lstStyle/>
          <a:p>
            <a:pPr algn="r"/>
            <a:r>
              <a:rPr lang="en-US" sz="1800" dirty="0">
                <a:latin typeface="Times New Roman" panose="02020603050405020304" pitchFamily="18" charset="0"/>
                <a:cs typeface="Times New Roman" panose="02020603050405020304" pitchFamily="18" charset="0"/>
              </a:rPr>
              <a:t>DR. Afrin Ahmed Clara (</a:t>
            </a:r>
            <a:r>
              <a:rPr lang="en-US" sz="1800" dirty="0" err="1">
                <a:latin typeface="Times New Roman" panose="02020603050405020304" pitchFamily="18" charset="0"/>
                <a:cs typeface="Times New Roman" panose="02020603050405020304" pitchFamily="18" charset="0"/>
              </a:rPr>
              <a:t>AfC</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Senior lecturer,</a:t>
            </a:r>
            <a:br>
              <a:rPr lang="en-US"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DEPARTMENT </a:t>
            </a:r>
            <a:r>
              <a:rPr lang="en-US" sz="1800" dirty="0">
                <a:latin typeface="Times New Roman" panose="02020603050405020304" pitchFamily="18" charset="0"/>
                <a:cs typeface="Times New Roman" panose="02020603050405020304" pitchFamily="18" charset="0"/>
              </a:rPr>
              <a:t>OF PUBLIC HEALTH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SCHOOL OF HEALTH AND LIFE SCIENCE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NORTH SOUTH UNIVERSITY</a:t>
            </a:r>
          </a:p>
          <a:p>
            <a:endParaRPr lang="en-US" dirty="0"/>
          </a:p>
          <a:p>
            <a:endParaRPr lang="en-US" dirty="0"/>
          </a:p>
        </p:txBody>
      </p:sp>
    </p:spTree>
    <p:extLst>
      <p:ext uri="{BB962C8B-B14F-4D97-AF65-F5344CB8AC3E}">
        <p14:creationId xmlns:p14="http://schemas.microsoft.com/office/powerpoint/2010/main" val="1505516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05270"/>
          </a:xfrm>
        </p:spPr>
        <p:txBody>
          <a:bodyPr/>
          <a:lstStyle/>
          <a:p>
            <a:r>
              <a:rPr lang="en-US" dirty="0" smtClean="0">
                <a:latin typeface="Times New Roman" panose="02020603050405020304" pitchFamily="18" charset="0"/>
                <a:cs typeface="Times New Roman" panose="02020603050405020304" pitchFamily="18" charset="0"/>
              </a:rPr>
              <a:t>Biological contaminations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170397"/>
            <a:ext cx="7886700" cy="5006566"/>
          </a:xfrm>
        </p:spPr>
        <p:txBody>
          <a:bodyPr>
            <a:normAutofit/>
          </a:bodyPr>
          <a:lstStyle/>
          <a:p>
            <a:r>
              <a:rPr lang="en-US" sz="2400" dirty="0">
                <a:latin typeface="Times New Roman" panose="02020603050405020304" pitchFamily="18" charset="0"/>
                <a:cs typeface="Times New Roman" panose="02020603050405020304" pitchFamily="18" charset="0"/>
              </a:rPr>
              <a:t>Biological contamination is when bacteria or toxins contaminate food and is a common cause of food poisoning and food </a:t>
            </a:r>
            <a:r>
              <a:rPr lang="en-US" sz="2400" dirty="0" smtClean="0">
                <a:latin typeface="Times New Roman" panose="02020603050405020304" pitchFamily="18" charset="0"/>
                <a:cs typeface="Times New Roman" panose="02020603050405020304" pitchFamily="18" charset="0"/>
              </a:rPr>
              <a:t>spoilage</a:t>
            </a:r>
          </a:p>
          <a:p>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296499" y="4314127"/>
            <a:ext cx="2942376" cy="1862836"/>
          </a:xfrm>
          <a:prstGeom prst="rect">
            <a:avLst/>
          </a:prstGeom>
        </p:spPr>
      </p:pic>
      <p:pic>
        <p:nvPicPr>
          <p:cNvPr id="7" name="Picture 6"/>
          <p:cNvPicPr>
            <a:picLocks noChangeAspect="1"/>
          </p:cNvPicPr>
          <p:nvPr/>
        </p:nvPicPr>
        <p:blipFill>
          <a:blip r:embed="rId3"/>
          <a:stretch>
            <a:fillRect/>
          </a:stretch>
        </p:blipFill>
        <p:spPr>
          <a:xfrm>
            <a:off x="1016000" y="4402057"/>
            <a:ext cx="2743200" cy="185573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1016000" y="2438400"/>
            <a:ext cx="7271657" cy="1952531"/>
          </a:xfrm>
          <a:prstGeom prst="rect">
            <a:avLst/>
          </a:prstGeom>
        </p:spPr>
      </p:pic>
      <p:pic>
        <p:nvPicPr>
          <p:cNvPr id="8" name="Picture 7"/>
          <p:cNvPicPr>
            <a:picLocks noChangeAspect="1"/>
          </p:cNvPicPr>
          <p:nvPr/>
        </p:nvPicPr>
        <p:blipFill>
          <a:blip r:embed="rId6"/>
          <a:stretch>
            <a:fillRect/>
          </a:stretch>
        </p:blipFill>
        <p:spPr>
          <a:xfrm>
            <a:off x="6213702" y="4379265"/>
            <a:ext cx="2213040" cy="1797697"/>
          </a:xfrm>
          <a:prstGeom prst="rect">
            <a:avLst/>
          </a:prstGeom>
        </p:spPr>
      </p:pic>
    </p:spTree>
    <p:extLst>
      <p:ext uri="{BB962C8B-B14F-4D97-AF65-F5344CB8AC3E}">
        <p14:creationId xmlns:p14="http://schemas.microsoft.com/office/powerpoint/2010/main" val="3512921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contamination</a:t>
            </a:r>
          </a:p>
        </p:txBody>
      </p:sp>
      <p:sp>
        <p:nvSpPr>
          <p:cNvPr id="3" name="Content Placeholder 2"/>
          <p:cNvSpPr>
            <a:spLocks noGrp="1"/>
          </p:cNvSpPr>
          <p:nvPr>
            <p:ph idx="1"/>
          </p:nvPr>
        </p:nvSpPr>
        <p:spPr/>
        <p:txBody>
          <a:bodyPr/>
          <a:lstStyle/>
          <a:p>
            <a:r>
              <a:rPr lang="en-US" dirty="0"/>
              <a:t>Biological Contamination • Refers to food that is contaminated by organisms or substances they produce • This includes biological matter produced by humans, rodents, insects and microorganisms • Bacteria and viruses are typically the two biggest causes of biological contamination and can result in some of the most common types of food poisoning including salmonella, E.coli, listeria and Norovirus</a:t>
            </a:r>
          </a:p>
        </p:txBody>
      </p:sp>
    </p:spTree>
    <p:extLst>
      <p:ext uri="{BB962C8B-B14F-4D97-AF65-F5344CB8AC3E}">
        <p14:creationId xmlns:p14="http://schemas.microsoft.com/office/powerpoint/2010/main" val="356306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Chemical Contamination</a:t>
            </a:r>
          </a:p>
        </p:txBody>
      </p:sp>
      <p:sp>
        <p:nvSpPr>
          <p:cNvPr id="3" name="Content Placeholder 2"/>
          <p:cNvSpPr>
            <a:spLocks noGrp="1"/>
          </p:cNvSpPr>
          <p:nvPr>
            <p:ph idx="1"/>
          </p:nvPr>
        </p:nvSpPr>
        <p:spPr>
          <a:xfrm>
            <a:off x="628650" y="1825625"/>
            <a:ext cx="7886700" cy="4566122"/>
          </a:xfrm>
        </p:spPr>
        <p:txBody>
          <a:bodyPr/>
          <a:lstStyle/>
          <a:p>
            <a:pPr algn="just"/>
            <a:r>
              <a:rPr lang="en-US" sz="2400" dirty="0">
                <a:latin typeface="Times New Roman" panose="02020603050405020304" pitchFamily="18" charset="0"/>
                <a:cs typeface="Times New Roman" panose="02020603050405020304" pitchFamily="18" charset="0"/>
              </a:rPr>
              <a:t>Chemical contamination occurs when food comes into contact with chemicals and can lead to chemical food </a:t>
            </a:r>
            <a:r>
              <a:rPr lang="en-US" sz="2400" dirty="0" smtClean="0">
                <a:latin typeface="Times New Roman" panose="02020603050405020304" pitchFamily="18" charset="0"/>
                <a:cs typeface="Times New Roman" panose="02020603050405020304" pitchFamily="18" charset="0"/>
              </a:rPr>
              <a:t>poisoning</a:t>
            </a: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Kitchen </a:t>
            </a:r>
            <a:r>
              <a:rPr lang="en-US" sz="2000" dirty="0">
                <a:latin typeface="Times New Roman" panose="02020603050405020304" pitchFamily="18" charset="0"/>
                <a:cs typeface="Times New Roman" panose="02020603050405020304" pitchFamily="18" charset="0"/>
              </a:rPr>
              <a:t>cleaning </a:t>
            </a:r>
            <a:r>
              <a:rPr lang="en-US" sz="2000" dirty="0" smtClean="0">
                <a:latin typeface="Times New Roman" panose="02020603050405020304" pitchFamily="18" charset="0"/>
                <a:cs typeface="Times New Roman" panose="02020603050405020304" pitchFamily="18" charset="0"/>
              </a:rPr>
              <a:t>agents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pesticides and </a:t>
            </a:r>
            <a:r>
              <a:rPr lang="en-US" sz="2000" dirty="0" smtClean="0">
                <a:latin typeface="Times New Roman" panose="02020603050405020304" pitchFamily="18" charset="0"/>
                <a:cs typeface="Times New Roman" panose="02020603050405020304" pitchFamily="18" charset="0"/>
              </a:rPr>
              <a:t>fungicides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Food containers made from non-safe </a:t>
            </a:r>
            <a:r>
              <a:rPr lang="en-US" sz="2000" dirty="0" smtClean="0">
                <a:latin typeface="Times New Roman" panose="02020603050405020304" pitchFamily="18" charset="0"/>
                <a:cs typeface="Times New Roman" panose="02020603050405020304" pitchFamily="18" charset="0"/>
              </a:rPr>
              <a:t>plastics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Pest control </a:t>
            </a:r>
            <a:r>
              <a:rPr lang="en-US" sz="2000" dirty="0" smtClean="0">
                <a:latin typeface="Times New Roman" panose="02020603050405020304" pitchFamily="18" charset="0"/>
                <a:cs typeface="Times New Roman" panose="02020603050405020304" pitchFamily="18" charset="0"/>
              </a:rPr>
              <a:t>products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Chemicals used in equipment maintenance</a:t>
            </a:r>
          </a:p>
        </p:txBody>
      </p:sp>
      <p:pic>
        <p:nvPicPr>
          <p:cNvPr id="4" name="Picture 3"/>
          <p:cNvPicPr>
            <a:picLocks noChangeAspect="1"/>
          </p:cNvPicPr>
          <p:nvPr/>
        </p:nvPicPr>
        <p:blipFill>
          <a:blip r:embed="rId2"/>
          <a:stretch>
            <a:fillRect/>
          </a:stretch>
        </p:blipFill>
        <p:spPr>
          <a:xfrm>
            <a:off x="7193685" y="3569753"/>
            <a:ext cx="1800225" cy="2543175"/>
          </a:xfrm>
          <a:prstGeom prst="rect">
            <a:avLst/>
          </a:prstGeom>
        </p:spPr>
      </p:pic>
      <p:pic>
        <p:nvPicPr>
          <p:cNvPr id="5" name="Picture 4"/>
          <p:cNvPicPr>
            <a:picLocks noChangeAspect="1"/>
          </p:cNvPicPr>
          <p:nvPr/>
        </p:nvPicPr>
        <p:blipFill>
          <a:blip r:embed="rId3"/>
          <a:stretch>
            <a:fillRect/>
          </a:stretch>
        </p:blipFill>
        <p:spPr>
          <a:xfrm>
            <a:off x="5492199" y="4841340"/>
            <a:ext cx="2010577" cy="2010577"/>
          </a:xfrm>
          <a:prstGeom prst="rect">
            <a:avLst/>
          </a:prstGeom>
        </p:spPr>
      </p:pic>
    </p:spTree>
    <p:extLst>
      <p:ext uri="{BB962C8B-B14F-4D97-AF65-F5344CB8AC3E}">
        <p14:creationId xmlns:p14="http://schemas.microsoft.com/office/powerpoint/2010/main" val="2333623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Contamination</a:t>
            </a:r>
          </a:p>
        </p:txBody>
      </p:sp>
      <p:sp>
        <p:nvSpPr>
          <p:cNvPr id="3" name="Content Placeholder 2"/>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Physical contamination happens when actual objects contaminate foods</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Hair</a:t>
            </a:r>
          </a:p>
          <a:p>
            <a:r>
              <a:rPr lang="en-US" sz="2000" dirty="0">
                <a:latin typeface="Times New Roman" panose="02020603050405020304" pitchFamily="18" charset="0"/>
                <a:cs typeface="Times New Roman" panose="02020603050405020304" pitchFamily="18" charset="0"/>
              </a:rPr>
              <a:t>Glass or </a:t>
            </a:r>
            <a:r>
              <a:rPr lang="en-US" sz="2000" dirty="0" smtClean="0">
                <a:latin typeface="Times New Roman" panose="02020603050405020304" pitchFamily="18" charset="0"/>
                <a:cs typeface="Times New Roman" panose="02020603050405020304" pitchFamily="18" charset="0"/>
              </a:rPr>
              <a:t>metal</a:t>
            </a:r>
          </a:p>
          <a:p>
            <a:r>
              <a:rPr lang="en-US" sz="2000" dirty="0" smtClean="0">
                <a:latin typeface="Times New Roman" panose="02020603050405020304" pitchFamily="18" charset="0"/>
                <a:cs typeface="Times New Roman" panose="02020603050405020304" pitchFamily="18" charset="0"/>
              </a:rPr>
              <a:t>Pests</a:t>
            </a:r>
          </a:p>
          <a:p>
            <a:r>
              <a:rPr lang="en-US" sz="2000" dirty="0" smtClean="0">
                <a:latin typeface="Times New Roman" panose="02020603050405020304" pitchFamily="18" charset="0"/>
                <a:cs typeface="Times New Roman" panose="02020603050405020304" pitchFamily="18" charset="0"/>
              </a:rPr>
              <a:t>Dirt</a:t>
            </a:r>
          </a:p>
          <a:p>
            <a:r>
              <a:rPr lang="en-US" sz="2000" dirty="0">
                <a:latin typeface="Times New Roman" panose="02020603050405020304" pitchFamily="18" charset="0"/>
                <a:cs typeface="Times New Roman" panose="02020603050405020304" pitchFamily="18" charset="0"/>
              </a:rPr>
              <a:t>Fingernails</a:t>
            </a:r>
          </a:p>
        </p:txBody>
      </p:sp>
      <p:pic>
        <p:nvPicPr>
          <p:cNvPr id="5" name="Picture 4"/>
          <p:cNvPicPr>
            <a:picLocks noChangeAspect="1"/>
          </p:cNvPicPr>
          <p:nvPr/>
        </p:nvPicPr>
        <p:blipFill>
          <a:blip r:embed="rId2"/>
          <a:stretch>
            <a:fillRect/>
          </a:stretch>
        </p:blipFill>
        <p:spPr>
          <a:xfrm>
            <a:off x="4807390" y="2879002"/>
            <a:ext cx="3195062" cy="2716040"/>
          </a:xfrm>
          <a:prstGeom prst="rect">
            <a:avLst/>
          </a:prstGeom>
        </p:spPr>
      </p:pic>
    </p:spTree>
    <p:extLst>
      <p:ext uri="{BB962C8B-B14F-4D97-AF65-F5344CB8AC3E}">
        <p14:creationId xmlns:p14="http://schemas.microsoft.com/office/powerpoint/2010/main" val="317154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food become contaminated </a:t>
            </a:r>
            <a:endParaRPr lang="en-US" dirty="0"/>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Leaving food uncovered</a:t>
            </a:r>
          </a:p>
          <a:p>
            <a:r>
              <a:rPr lang="en-US" sz="2400" dirty="0" smtClean="0">
                <a:latin typeface="Times New Roman" panose="02020603050405020304" pitchFamily="18" charset="0"/>
                <a:cs typeface="Times New Roman" panose="02020603050405020304" pitchFamily="18" charset="0"/>
              </a:rPr>
              <a:t>Touching parts of body while handling food </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Sneezing or coughing near food</a:t>
            </a:r>
          </a:p>
          <a:p>
            <a:r>
              <a:rPr lang="en-US" sz="2400" dirty="0" smtClean="0">
                <a:latin typeface="Times New Roman" panose="02020603050405020304" pitchFamily="18" charset="0"/>
                <a:cs typeface="Times New Roman" panose="02020603050405020304" pitchFamily="18" charset="0"/>
              </a:rPr>
              <a:t>Licking finger while preparing food</a:t>
            </a:r>
          </a:p>
          <a:p>
            <a:r>
              <a:rPr lang="en-US" sz="2400" dirty="0" smtClean="0">
                <a:latin typeface="Times New Roman" panose="02020603050405020304" pitchFamily="18" charset="0"/>
                <a:cs typeface="Times New Roman" panose="02020603050405020304" pitchFamily="18" charset="0"/>
              </a:rPr>
              <a:t>Not washing hand after going toilet while preparing food</a:t>
            </a:r>
          </a:p>
          <a:p>
            <a:r>
              <a:rPr lang="en-US" sz="2400" dirty="0" smtClean="0">
                <a:latin typeface="Times New Roman" panose="02020603050405020304" pitchFamily="18" charset="0"/>
                <a:cs typeface="Times New Roman" panose="02020603050405020304" pitchFamily="18" charset="0"/>
              </a:rPr>
              <a:t>Poor handling of high risk food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98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Prevention of food contamination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7367940"/>
              </p:ext>
            </p:extLst>
          </p:nvPr>
        </p:nvGraphicFramePr>
        <p:xfrm>
          <a:off x="1099128" y="2028968"/>
          <a:ext cx="7199745" cy="3788309"/>
        </p:xfrm>
        <a:graphic>
          <a:graphicData uri="http://schemas.openxmlformats.org/drawingml/2006/table">
            <a:tbl>
              <a:tblPr firstRow="1" bandRow="1">
                <a:tableStyleId>{F5AB1C69-6EDB-4FF4-983F-18BD219EF322}</a:tableStyleId>
              </a:tblPr>
              <a:tblGrid>
                <a:gridCol w="1580908">
                  <a:extLst>
                    <a:ext uri="{9D8B030D-6E8A-4147-A177-3AD203B41FA5}">
                      <a16:colId xmlns:a16="http://schemas.microsoft.com/office/drawing/2014/main" val="1582309897"/>
                    </a:ext>
                  </a:extLst>
                </a:gridCol>
                <a:gridCol w="5618837">
                  <a:extLst>
                    <a:ext uri="{9D8B030D-6E8A-4147-A177-3AD203B41FA5}">
                      <a16:colId xmlns:a16="http://schemas.microsoft.com/office/drawing/2014/main" val="1701829439"/>
                    </a:ext>
                  </a:extLst>
                </a:gridCol>
              </a:tblGrid>
              <a:tr h="1136780">
                <a:tc>
                  <a:txBody>
                    <a:bodyPr/>
                    <a:lstStyle/>
                    <a:p>
                      <a:r>
                        <a:rPr lang="en-US" sz="2000" dirty="0" smtClean="0"/>
                        <a:t>Wash </a:t>
                      </a:r>
                      <a:endParaRPr lang="en-US" sz="2000" dirty="0"/>
                    </a:p>
                  </a:txBody>
                  <a:tcPr/>
                </a:tc>
                <a:tc>
                  <a:txBody>
                    <a:bodyPr/>
                    <a:lstStyle/>
                    <a:p>
                      <a:r>
                        <a:rPr lang="en-US" sz="2000" dirty="0" smtClean="0"/>
                        <a:t>Wash your hands before handling food, after going to the toilet. Wash and sanitize all Wash surfaces and equipment used for food preparation</a:t>
                      </a:r>
                      <a:endParaRPr lang="en-US" sz="2000" dirty="0"/>
                    </a:p>
                  </a:txBody>
                  <a:tcPr/>
                </a:tc>
                <a:extLst>
                  <a:ext uri="{0D108BD9-81ED-4DB2-BD59-A6C34878D82A}">
                    <a16:rowId xmlns:a16="http://schemas.microsoft.com/office/drawing/2014/main" val="2455102526"/>
                  </a:ext>
                </a:extLst>
              </a:tr>
              <a:tr h="1340889">
                <a:tc>
                  <a:txBody>
                    <a:bodyPr/>
                    <a:lstStyle/>
                    <a:p>
                      <a:r>
                        <a:rPr lang="en-US" sz="2000" dirty="0" smtClean="0"/>
                        <a:t>Separate </a:t>
                      </a:r>
                      <a:endParaRPr lang="en-US" sz="2000" dirty="0"/>
                    </a:p>
                  </a:txBody>
                  <a:tcPr/>
                </a:tc>
                <a:tc>
                  <a:txBody>
                    <a:bodyPr/>
                    <a:lstStyle/>
                    <a:p>
                      <a:r>
                        <a:rPr lang="en-US" sz="2000" dirty="0" smtClean="0"/>
                        <a:t>Separate raw and cooked food, use separate equipment and utensils such as knives and cutting boards for handling raw foods and store separate containers for raw and prepared food </a:t>
                      </a:r>
                      <a:endParaRPr lang="en-US" sz="2000" dirty="0"/>
                    </a:p>
                  </a:txBody>
                  <a:tcPr/>
                </a:tc>
                <a:extLst>
                  <a:ext uri="{0D108BD9-81ED-4DB2-BD59-A6C34878D82A}">
                    <a16:rowId xmlns:a16="http://schemas.microsoft.com/office/drawing/2014/main" val="434262837"/>
                  </a:ext>
                </a:extLst>
              </a:tr>
              <a:tr h="1136780">
                <a:tc>
                  <a:txBody>
                    <a:bodyPr/>
                    <a:lstStyle/>
                    <a:p>
                      <a:r>
                        <a:rPr lang="en-US" sz="2000" dirty="0" smtClean="0"/>
                        <a:t>Cook </a:t>
                      </a:r>
                      <a:endParaRPr lang="en-US" sz="2000" dirty="0"/>
                    </a:p>
                  </a:txBody>
                  <a:tcPr/>
                </a:tc>
                <a:tc>
                  <a:txBody>
                    <a:bodyPr/>
                    <a:lstStyle/>
                    <a:p>
                      <a:r>
                        <a:rPr lang="en-US" sz="2000" dirty="0" smtClean="0"/>
                        <a:t>Cook food thoroughly, especially meat, poultry, eggs and seafood. Bring foods to boiling to make sure that they have reached 70°C. Reheat cooked food thoroughly </a:t>
                      </a:r>
                      <a:endParaRPr lang="en-US" sz="2000" dirty="0"/>
                    </a:p>
                  </a:txBody>
                  <a:tcPr/>
                </a:tc>
                <a:extLst>
                  <a:ext uri="{0D108BD9-81ED-4DB2-BD59-A6C34878D82A}">
                    <a16:rowId xmlns:a16="http://schemas.microsoft.com/office/drawing/2014/main" val="2677871262"/>
                  </a:ext>
                </a:extLst>
              </a:tr>
            </a:tbl>
          </a:graphicData>
        </a:graphic>
      </p:graphicFrame>
    </p:spTree>
    <p:extLst>
      <p:ext uri="{BB962C8B-B14F-4D97-AF65-F5344CB8AC3E}">
        <p14:creationId xmlns:p14="http://schemas.microsoft.com/office/powerpoint/2010/main" val="3911972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Prevention of food contamination</a:t>
            </a:r>
          </a:p>
        </p:txBody>
      </p:sp>
      <p:sp>
        <p:nvSpPr>
          <p:cNvPr id="3" name="Content Placeholder 2"/>
          <p:cNvSpPr>
            <a:spLocks noGrp="1"/>
          </p:cNvSpPr>
          <p:nvPr>
            <p:ph idx="1"/>
          </p:nvPr>
        </p:nvSpPr>
        <p:spPr/>
        <p:txBody>
          <a:bodyPr>
            <a:normAutofit lnSpcReduction="10000"/>
          </a:bodyPr>
          <a:lstStyle/>
          <a:p>
            <a:r>
              <a:rPr lang="en-US" dirty="0"/>
              <a:t>Keep food at safe temperatures, do not leave cooked food for more than 2 hours. Refrigerate promptly (preferably below 5°C).Keep cooked food piping hot (more than 60°C) prior to </a:t>
            </a:r>
            <a:r>
              <a:rPr lang="en-US" dirty="0" smtClean="0"/>
              <a:t>serving</a:t>
            </a:r>
          </a:p>
          <a:p>
            <a:r>
              <a:rPr lang="en-US" dirty="0"/>
              <a:t>Use safe water(or treat it to make it safe) and raw materials. Choose foods processed for safety, such as pasteurized milk. Wash fruits and vegetables, especially if eaten raw. Do not use food beyond its expiry date</a:t>
            </a:r>
          </a:p>
        </p:txBody>
      </p:sp>
    </p:spTree>
    <p:extLst>
      <p:ext uri="{BB962C8B-B14F-4D97-AF65-F5344CB8AC3E}">
        <p14:creationId xmlns:p14="http://schemas.microsoft.com/office/powerpoint/2010/main" val="1413820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food and children</a:t>
            </a:r>
          </a:p>
        </p:txBody>
      </p:sp>
      <p:sp>
        <p:nvSpPr>
          <p:cNvPr id="3" name="Content Placeholder 2"/>
          <p:cNvSpPr>
            <a:spLocks noGrp="1"/>
          </p:cNvSpPr>
          <p:nvPr>
            <p:ph idx="1"/>
          </p:nvPr>
        </p:nvSpPr>
        <p:spPr>
          <a:xfrm>
            <a:off x="1278465" y="2610207"/>
            <a:ext cx="6798736" cy="3444997"/>
          </a:xfrm>
        </p:spPr>
        <p:txBody>
          <a:bodyPr>
            <a:normAutofit/>
          </a:bodyPr>
          <a:lstStyle/>
          <a:p>
            <a:r>
              <a:rPr lang="en-US" dirty="0"/>
              <a:t>Children are considered as the worst sufferers from unsafe food and foodborne illness as it initiates a vicious cycle of infection and malnutrition One third of the deaths from foodborne illnesses are among children under the age of 5 years. </a:t>
            </a:r>
          </a:p>
        </p:txBody>
      </p:sp>
    </p:spTree>
    <p:extLst>
      <p:ext uri="{BB962C8B-B14F-4D97-AF65-F5344CB8AC3E}">
        <p14:creationId xmlns:p14="http://schemas.microsoft.com/office/powerpoint/2010/main" val="410733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food and children</a:t>
            </a:r>
          </a:p>
        </p:txBody>
      </p:sp>
      <p:sp>
        <p:nvSpPr>
          <p:cNvPr id="3" name="Content Placeholder 2"/>
          <p:cNvSpPr>
            <a:spLocks noGrp="1"/>
          </p:cNvSpPr>
          <p:nvPr>
            <p:ph idx="1"/>
          </p:nvPr>
        </p:nvSpPr>
        <p:spPr/>
        <p:txBody>
          <a:bodyPr/>
          <a:lstStyle/>
          <a:p>
            <a:r>
              <a:rPr lang="en-US" dirty="0"/>
              <a:t>As estimate shows 220 million foodborne illness cases develop among children under the age of 5 years and 96,000 of them die due to these illnesses Children also suffer more frequently from serious complications of foodborne illnesses, i.e. Hemolytic Uremic Syndrome (HUS) in case of E. coli O157 (15% among children compared to 6% among general population)</a:t>
            </a:r>
          </a:p>
        </p:txBody>
      </p:sp>
    </p:spTree>
    <p:extLst>
      <p:ext uri="{BB962C8B-B14F-4D97-AF65-F5344CB8AC3E}">
        <p14:creationId xmlns:p14="http://schemas.microsoft.com/office/powerpoint/2010/main" val="145623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28089"/>
            <a:ext cx="7886700" cy="648862"/>
          </a:xfrm>
        </p:spPr>
        <p:txBody>
          <a:bodyPr>
            <a:normAutofit fontScale="90000"/>
          </a:bodyPr>
          <a:lstStyle/>
          <a:p>
            <a:r>
              <a:rPr lang="en-US" dirty="0">
                <a:latin typeface="Times New Roman" panose="02020603050405020304" pitchFamily="18" charset="0"/>
                <a:cs typeface="Times New Roman" panose="02020603050405020304" pitchFamily="18" charset="0"/>
              </a:rPr>
              <a:t>Food Adulteration</a:t>
            </a:r>
          </a:p>
        </p:txBody>
      </p:sp>
      <p:sp>
        <p:nvSpPr>
          <p:cNvPr id="3" name="Content Placeholder 2"/>
          <p:cNvSpPr>
            <a:spLocks noGrp="1"/>
          </p:cNvSpPr>
          <p:nvPr>
            <p:ph idx="1"/>
          </p:nvPr>
        </p:nvSpPr>
        <p:spPr>
          <a:xfrm>
            <a:off x="628650" y="1013989"/>
            <a:ext cx="7886700" cy="4818943"/>
          </a:xfrm>
        </p:spPr>
        <p:txBody>
          <a:bodyPr>
            <a:normAutofit/>
          </a:bodyPr>
          <a:lstStyle/>
          <a:p>
            <a:pPr algn="just"/>
            <a:r>
              <a:rPr lang="en-US" sz="2400" dirty="0">
                <a:latin typeface="Times New Roman" panose="02020603050405020304" pitchFamily="18" charset="0"/>
                <a:cs typeface="Times New Roman" panose="02020603050405020304" pitchFamily="18" charset="0"/>
              </a:rPr>
              <a:t>Food Adulteration refers to the process by which the quality or the nature of a given food is reduced through addition of adulterants or removal of vital </a:t>
            </a:r>
            <a:r>
              <a:rPr lang="en-US" sz="2400" dirty="0" smtClean="0">
                <a:latin typeface="Times New Roman" panose="02020603050405020304" pitchFamily="18" charset="0"/>
                <a:cs typeface="Times New Roman" panose="02020603050405020304" pitchFamily="18" charset="0"/>
              </a:rPr>
              <a:t>substance</a:t>
            </a:r>
          </a:p>
          <a:p>
            <a:pPr algn="just"/>
            <a:r>
              <a:rPr lang="en-US" sz="2400" dirty="0">
                <a:latin typeface="Times New Roman" panose="02020603050405020304" pitchFamily="18" charset="0"/>
                <a:cs typeface="Times New Roman" panose="02020603050405020304" pitchFamily="18" charset="0"/>
              </a:rPr>
              <a:t>Basically, during food adulteration, small quantity of non-nutritious substances are added intentionally to improve the appearance, texture or storage properties of the food</a:t>
            </a:r>
          </a:p>
        </p:txBody>
      </p:sp>
      <p:pic>
        <p:nvPicPr>
          <p:cNvPr id="4" name="Picture 3"/>
          <p:cNvPicPr>
            <a:picLocks noChangeAspect="1"/>
          </p:cNvPicPr>
          <p:nvPr/>
        </p:nvPicPr>
        <p:blipFill>
          <a:blip r:embed="rId2"/>
          <a:stretch>
            <a:fillRect/>
          </a:stretch>
        </p:blipFill>
        <p:spPr>
          <a:xfrm>
            <a:off x="4861710" y="3629154"/>
            <a:ext cx="3520289" cy="2499405"/>
          </a:xfrm>
          <a:prstGeom prst="rect">
            <a:avLst/>
          </a:prstGeom>
        </p:spPr>
      </p:pic>
    </p:spTree>
    <p:extLst>
      <p:ext uri="{BB962C8B-B14F-4D97-AF65-F5344CB8AC3E}">
        <p14:creationId xmlns:p14="http://schemas.microsoft.com/office/powerpoint/2010/main" val="117944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Food safety </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Food Safety refers to </a:t>
            </a:r>
            <a:r>
              <a:rPr lang="en-US" sz="3200" dirty="0">
                <a:solidFill>
                  <a:srgbClr val="0070C0"/>
                </a:solidFill>
                <a:latin typeface="Times New Roman" panose="02020603050405020304" pitchFamily="18" charset="0"/>
                <a:cs typeface="Times New Roman" panose="02020603050405020304" pitchFamily="18" charset="0"/>
              </a:rPr>
              <a:t>handling, preparing and storing </a:t>
            </a:r>
            <a:r>
              <a:rPr lang="en-US" sz="2400" dirty="0">
                <a:latin typeface="Times New Roman" panose="02020603050405020304" pitchFamily="18" charset="0"/>
                <a:cs typeface="Times New Roman" panose="02020603050405020304" pitchFamily="18" charset="0"/>
              </a:rPr>
              <a:t>food in a way to best reduce the risk of individuals becoming sick from foodborne </a:t>
            </a:r>
            <a:r>
              <a:rPr lang="en-US" sz="2400" dirty="0" smtClean="0">
                <a:latin typeface="Times New Roman" panose="02020603050405020304" pitchFamily="18" charset="0"/>
                <a:cs typeface="Times New Roman" panose="02020603050405020304" pitchFamily="18" charset="0"/>
              </a:rPr>
              <a:t>illnesses</a:t>
            </a:r>
          </a:p>
          <a:p>
            <a:r>
              <a:rPr lang="en-US" sz="2400" dirty="0">
                <a:latin typeface="Times New Roman" panose="02020603050405020304" pitchFamily="18" charset="0"/>
                <a:cs typeface="Times New Roman" panose="02020603050405020304" pitchFamily="18" charset="0"/>
              </a:rPr>
              <a:t>The principles of food safety aim to prevent food from becoming contaminated and causing food poisoning</a:t>
            </a:r>
          </a:p>
        </p:txBody>
      </p:sp>
    </p:spTree>
    <p:extLst>
      <p:ext uri="{BB962C8B-B14F-4D97-AF65-F5344CB8AC3E}">
        <p14:creationId xmlns:p14="http://schemas.microsoft.com/office/powerpoint/2010/main" val="1559074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4294967295"/>
          </p:nvPr>
        </p:nvSpPr>
        <p:spPr>
          <a:xfrm>
            <a:off x="798286" y="1034537"/>
            <a:ext cx="3338513" cy="4811713"/>
          </a:xfrm>
        </p:spPr>
        <p:txBody>
          <a:bodyPr>
            <a:normAutofit fontScale="92500"/>
          </a:bodyPr>
          <a:lstStyle/>
          <a:p>
            <a:r>
              <a:rPr lang="en-US" dirty="0"/>
              <a:t>The widespread use of formalin, in preservation of fish, fruit and other food items is posing a threat to public health. The chemical used as a solution in water keeps fish fresh and makes fruits like mangoes attractive. This chemical, usually used to stop dead bodies from rotting, is now being used to preserve edible items</a:t>
            </a:r>
          </a:p>
        </p:txBody>
      </p:sp>
      <p:pic>
        <p:nvPicPr>
          <p:cNvPr id="8" name="Picture 7"/>
          <p:cNvPicPr>
            <a:picLocks noChangeAspect="1"/>
          </p:cNvPicPr>
          <p:nvPr/>
        </p:nvPicPr>
        <p:blipFill>
          <a:blip r:embed="rId2"/>
          <a:stretch>
            <a:fillRect/>
          </a:stretch>
        </p:blipFill>
        <p:spPr>
          <a:xfrm>
            <a:off x="4639816" y="1249535"/>
            <a:ext cx="3340898" cy="4381719"/>
          </a:xfrm>
          <a:prstGeom prst="rect">
            <a:avLst/>
          </a:prstGeom>
        </p:spPr>
      </p:pic>
    </p:spTree>
    <p:extLst>
      <p:ext uri="{BB962C8B-B14F-4D97-AF65-F5344CB8AC3E}">
        <p14:creationId xmlns:p14="http://schemas.microsoft.com/office/powerpoint/2010/main" val="4169326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8927" y="1205568"/>
            <a:ext cx="7727132" cy="1569660"/>
          </a:xfrm>
          <a:prstGeom prst="rect">
            <a:avLst/>
          </a:prstGeom>
        </p:spPr>
        <p:txBody>
          <a:bodyPr wrap="square">
            <a:spAutoFit/>
          </a:bodyPr>
          <a:lstStyle/>
          <a:p>
            <a:r>
              <a:rPr lang="en-US" sz="2400" dirty="0"/>
              <a:t>In 2008, Chinese food safety officials have seized 64 </a:t>
            </a:r>
            <a:r>
              <a:rPr lang="en-US" sz="2400" dirty="0" err="1"/>
              <a:t>tonnes</a:t>
            </a:r>
            <a:r>
              <a:rPr lang="en-US" sz="2400" dirty="0"/>
              <a:t> of raw dairy materials (infant formula) contaminated with the toxic industrial chemical melamine after 54,000 babies were hospitalized and 6 died from kidney stones</a:t>
            </a:r>
            <a:r>
              <a:rPr lang="en-US" dirty="0"/>
              <a:t>.</a:t>
            </a:r>
          </a:p>
        </p:txBody>
      </p:sp>
      <p:pic>
        <p:nvPicPr>
          <p:cNvPr id="4" name="Picture 3"/>
          <p:cNvPicPr>
            <a:picLocks noChangeAspect="1"/>
          </p:cNvPicPr>
          <p:nvPr/>
        </p:nvPicPr>
        <p:blipFill>
          <a:blip r:embed="rId2"/>
          <a:stretch>
            <a:fillRect/>
          </a:stretch>
        </p:blipFill>
        <p:spPr>
          <a:xfrm>
            <a:off x="833162" y="3163778"/>
            <a:ext cx="3426249" cy="2449371"/>
          </a:xfrm>
          <a:prstGeom prst="rect">
            <a:avLst/>
          </a:prstGeom>
        </p:spPr>
      </p:pic>
      <p:pic>
        <p:nvPicPr>
          <p:cNvPr id="2" name="Picture 1"/>
          <p:cNvPicPr>
            <a:picLocks noChangeAspect="1"/>
          </p:cNvPicPr>
          <p:nvPr/>
        </p:nvPicPr>
        <p:blipFill>
          <a:blip r:embed="rId3"/>
          <a:stretch>
            <a:fillRect/>
          </a:stretch>
        </p:blipFill>
        <p:spPr>
          <a:xfrm>
            <a:off x="4803733" y="3537997"/>
            <a:ext cx="2664183" cy="1700931"/>
          </a:xfrm>
          <a:prstGeom prst="rect">
            <a:avLst/>
          </a:prstGeom>
        </p:spPr>
      </p:pic>
    </p:spTree>
    <p:extLst>
      <p:ext uri="{BB962C8B-B14F-4D97-AF65-F5344CB8AC3E}">
        <p14:creationId xmlns:p14="http://schemas.microsoft.com/office/powerpoint/2010/main" val="3506896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7" y="634680"/>
            <a:ext cx="6798734" cy="1303867"/>
          </a:xfrm>
        </p:spPr>
        <p:txBody>
          <a:bodyPr>
            <a:normAutofit fontScale="90000"/>
          </a:bodyPr>
          <a:lstStyle/>
          <a:p>
            <a:r>
              <a:rPr lang="en-US" dirty="0">
                <a:latin typeface="Times New Roman" panose="02020603050405020304" pitchFamily="18" charset="0"/>
                <a:cs typeface="Times New Roman" panose="02020603050405020304" pitchFamily="18" charset="0"/>
              </a:rPr>
              <a:t>CAUSES OF FOOD </a:t>
            </a:r>
            <a:r>
              <a:rPr lang="en-US" dirty="0" smtClean="0">
                <a:latin typeface="Times New Roman" panose="02020603050405020304" pitchFamily="18" charset="0"/>
                <a:cs typeface="Times New Roman" panose="02020603050405020304" pitchFamily="18" charset="0"/>
              </a:rPr>
              <a:t>ADULTERATION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Profit motive of traders: Done as a part of the business strategy</a:t>
            </a:r>
          </a:p>
          <a:p>
            <a:r>
              <a:rPr lang="en-US" sz="2000" dirty="0">
                <a:latin typeface="Times New Roman" panose="02020603050405020304" pitchFamily="18" charset="0"/>
                <a:cs typeface="Times New Roman" panose="02020603050405020304" pitchFamily="18" charset="0"/>
              </a:rPr>
              <a:t>Food insecurity: To increase quantity of food production and sales.</a:t>
            </a:r>
          </a:p>
          <a:p>
            <a:r>
              <a:rPr lang="en-US" sz="2000" dirty="0">
                <a:latin typeface="Times New Roman" panose="02020603050405020304" pitchFamily="18" charset="0"/>
                <a:cs typeface="Times New Roman" panose="02020603050405020304" pitchFamily="18" charset="0"/>
              </a:rPr>
              <a:t>Increased Urbanization: To make maximum profit from food items by fewer investments.</a:t>
            </a:r>
          </a:p>
          <a:p>
            <a:r>
              <a:rPr lang="en-US" sz="2000" dirty="0">
                <a:latin typeface="Times New Roman" panose="02020603050405020304" pitchFamily="18" charset="0"/>
                <a:cs typeface="Times New Roman" panose="02020603050405020304" pitchFamily="18" charset="0"/>
              </a:rPr>
              <a:t>High population demands: Increased food demand of the population and its changing trends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9457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 OF FOOD ADULTERATION</a:t>
            </a:r>
          </a:p>
        </p:txBody>
      </p:sp>
      <p:sp>
        <p:nvSpPr>
          <p:cNvPr id="3" name="Content Placeholder 2"/>
          <p:cNvSpPr>
            <a:spLocks noGrp="1"/>
          </p:cNvSpPr>
          <p:nvPr>
            <p:ph idx="1"/>
          </p:nvPr>
        </p:nvSpPr>
        <p:spPr/>
        <p:txBody>
          <a:bodyPr/>
          <a:lstStyle/>
          <a:p>
            <a:r>
              <a:rPr lang="en-US" dirty="0"/>
              <a:t>Illiteracy of general public: Lack of consciousness of proper food consumption.</a:t>
            </a:r>
          </a:p>
          <a:p>
            <a:r>
              <a:rPr lang="en-US" dirty="0"/>
              <a:t>Lack of effective food laws</a:t>
            </a:r>
          </a:p>
          <a:p>
            <a:r>
              <a:rPr lang="en-US" dirty="0"/>
              <a:t>Lack of government in initiative</a:t>
            </a:r>
          </a:p>
        </p:txBody>
      </p:sp>
    </p:spTree>
    <p:extLst>
      <p:ext uri="{BB962C8B-B14F-4D97-AF65-F5344CB8AC3E}">
        <p14:creationId xmlns:p14="http://schemas.microsoft.com/office/powerpoint/2010/main" val="36892706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1863" y="571216"/>
            <a:ext cx="6799262" cy="1303337"/>
          </a:xfrm>
        </p:spPr>
        <p:txBody>
          <a:bodyPr>
            <a:normAutofit fontScale="90000"/>
          </a:bodyPr>
          <a:lstStyle/>
          <a:p>
            <a:r>
              <a:rPr lang="en-US" dirty="0">
                <a:cs typeface="Times New Roman" panose="02020603050405020304" pitchFamily="18" charset="0"/>
              </a:rPr>
              <a:t>HEALTH HAZARDS OF FOOD </a:t>
            </a:r>
            <a:r>
              <a:rPr lang="en-US" dirty="0" smtClean="0">
                <a:cs typeface="Times New Roman" panose="02020603050405020304" pitchFamily="18" charset="0"/>
              </a:rPr>
              <a:t>ADULTERATION</a:t>
            </a:r>
            <a:endParaRPr lang="en-US" dirty="0">
              <a:cs typeface="Times New Roman" panose="02020603050405020304" pitchFamily="18" charset="0"/>
            </a:endParaRPr>
          </a:p>
        </p:txBody>
      </p:sp>
      <p:sp>
        <p:nvSpPr>
          <p:cNvPr id="3" name="Content Placeholder 2"/>
          <p:cNvSpPr>
            <a:spLocks noGrp="1"/>
          </p:cNvSpPr>
          <p:nvPr>
            <p:ph sz="half" idx="4294967295"/>
          </p:nvPr>
        </p:nvSpPr>
        <p:spPr>
          <a:xfrm>
            <a:off x="742384" y="1951831"/>
            <a:ext cx="3338513" cy="3446463"/>
          </a:xfrm>
        </p:spPr>
        <p:txBody>
          <a:bodyPr>
            <a:normAutofit lnSpcReduction="10000"/>
          </a:bodyPr>
          <a:lstStyle/>
          <a:p>
            <a:r>
              <a:rPr lang="en-US" sz="2400" dirty="0">
                <a:cs typeface="Times New Roman" panose="02020603050405020304" pitchFamily="18" charset="0"/>
              </a:rPr>
              <a:t>Mineral oil if added to edible oil and fats can cause cancers.</a:t>
            </a:r>
          </a:p>
          <a:p>
            <a:r>
              <a:rPr lang="en-US" sz="2400" dirty="0">
                <a:cs typeface="Times New Roman" panose="02020603050405020304" pitchFamily="18" charset="0"/>
              </a:rPr>
              <a:t>Lead chromate when added to turmeric powder and spices can cause </a:t>
            </a:r>
            <a:r>
              <a:rPr lang="en-US" sz="2400" dirty="0" err="1">
                <a:cs typeface="Times New Roman" panose="02020603050405020304" pitchFamily="18" charset="0"/>
              </a:rPr>
              <a:t>anaemia</a:t>
            </a:r>
            <a:r>
              <a:rPr lang="en-US" sz="2400" dirty="0">
                <a:cs typeface="Times New Roman" panose="02020603050405020304" pitchFamily="18" charset="0"/>
              </a:rPr>
              <a:t>, paralysis, brain damage and abortions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4294967295"/>
          </p:nvPr>
        </p:nvPicPr>
        <p:blipFill>
          <a:blip r:embed="rId2"/>
          <a:stretch>
            <a:fillRect/>
          </a:stretch>
        </p:blipFill>
        <p:spPr>
          <a:xfrm>
            <a:off x="4807454" y="1951831"/>
            <a:ext cx="3168650" cy="1917700"/>
          </a:xfrm>
          <a:prstGeom prst="rect">
            <a:avLst/>
          </a:prstGeom>
        </p:spPr>
      </p:pic>
      <p:pic>
        <p:nvPicPr>
          <p:cNvPr id="6" name="Picture 5"/>
          <p:cNvPicPr>
            <a:picLocks noChangeAspect="1"/>
          </p:cNvPicPr>
          <p:nvPr/>
        </p:nvPicPr>
        <p:blipFill>
          <a:blip r:embed="rId3"/>
          <a:stretch>
            <a:fillRect/>
          </a:stretch>
        </p:blipFill>
        <p:spPr>
          <a:xfrm>
            <a:off x="4952245" y="3829617"/>
            <a:ext cx="3168713" cy="2407494"/>
          </a:xfrm>
          <a:prstGeom prst="rect">
            <a:avLst/>
          </a:prstGeom>
        </p:spPr>
      </p:pic>
    </p:spTree>
    <p:extLst>
      <p:ext uri="{BB962C8B-B14F-4D97-AF65-F5344CB8AC3E}">
        <p14:creationId xmlns:p14="http://schemas.microsoft.com/office/powerpoint/2010/main" val="2533125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609600" y="682625"/>
            <a:ext cx="3886200" cy="5607050"/>
          </a:xfrm>
        </p:spPr>
        <p:txBody>
          <a:bodyPr>
            <a:normAutofit/>
          </a:bodyPr>
          <a:lstStyle/>
          <a:p>
            <a:r>
              <a:rPr lang="en-US" sz="2400" dirty="0">
                <a:cs typeface="Times New Roman" panose="02020603050405020304" pitchFamily="18" charset="0"/>
              </a:rPr>
              <a:t>Mercury in mercury fungicide treated grains, or mercury-contaminated fish can cause brain damage, paralysis, and death.</a:t>
            </a:r>
          </a:p>
          <a:p>
            <a:r>
              <a:rPr lang="en-US" sz="2400" dirty="0">
                <a:cs typeface="Times New Roman" panose="02020603050405020304" pitchFamily="18" charset="0"/>
              </a:rPr>
              <a:t>Non-permitted </a:t>
            </a:r>
            <a:r>
              <a:rPr lang="en-US" sz="2400" dirty="0" err="1">
                <a:cs typeface="Times New Roman" panose="02020603050405020304" pitchFamily="18" charset="0"/>
              </a:rPr>
              <a:t>colour</a:t>
            </a:r>
            <a:r>
              <a:rPr lang="en-US" sz="2400" dirty="0">
                <a:cs typeface="Times New Roman" panose="02020603050405020304" pitchFamily="18" charset="0"/>
              </a:rPr>
              <a:t> or permitted food </a:t>
            </a:r>
            <a:r>
              <a:rPr lang="en-US" sz="2400" dirty="0" err="1">
                <a:cs typeface="Times New Roman" panose="02020603050405020304" pitchFamily="18" charset="0"/>
              </a:rPr>
              <a:t>colour</a:t>
            </a:r>
            <a:r>
              <a:rPr lang="en-US" sz="2400" dirty="0">
                <a:cs typeface="Times New Roman" panose="02020603050405020304" pitchFamily="18" charset="0"/>
              </a:rPr>
              <a:t> like metal yellow, beyond the safe limit in </a:t>
            </a:r>
            <a:r>
              <a:rPr lang="en-US" sz="2400" dirty="0" err="1">
                <a:cs typeface="Times New Roman" panose="02020603050405020304" pitchFamily="18" charset="0"/>
              </a:rPr>
              <a:t>coloured</a:t>
            </a:r>
            <a:r>
              <a:rPr lang="en-US" sz="2400" dirty="0">
                <a:cs typeface="Times New Roman" panose="02020603050405020304" pitchFamily="18" charset="0"/>
              </a:rPr>
              <a:t> food can cause allergies, hyperactivity, liver damage, infertility, </a:t>
            </a:r>
            <a:r>
              <a:rPr lang="en-US" sz="2400" dirty="0" err="1">
                <a:cs typeface="Times New Roman" panose="02020603050405020304" pitchFamily="18" charset="0"/>
              </a:rPr>
              <a:t>anaemia</a:t>
            </a:r>
            <a:r>
              <a:rPr lang="en-US" sz="2400" dirty="0">
                <a:cs typeface="Times New Roman" panose="02020603050405020304" pitchFamily="18" charset="0"/>
              </a:rPr>
              <a:t>, cancer and birth defects.</a:t>
            </a:r>
          </a:p>
        </p:txBody>
      </p:sp>
      <p:pic>
        <p:nvPicPr>
          <p:cNvPr id="6" name="Content Placeholder 5"/>
          <p:cNvPicPr>
            <a:picLocks noGrp="1" noChangeAspect="1"/>
          </p:cNvPicPr>
          <p:nvPr>
            <p:ph sz="half" idx="4294967295"/>
          </p:nvPr>
        </p:nvPicPr>
        <p:blipFill>
          <a:blip r:embed="rId2"/>
          <a:stretch>
            <a:fillRect/>
          </a:stretch>
        </p:blipFill>
        <p:spPr>
          <a:xfrm>
            <a:off x="5426075" y="682625"/>
            <a:ext cx="3717925" cy="2481263"/>
          </a:xfrm>
          <a:prstGeom prst="rect">
            <a:avLst/>
          </a:prstGeom>
        </p:spPr>
      </p:pic>
      <p:pic>
        <p:nvPicPr>
          <p:cNvPr id="7" name="Picture 6"/>
          <p:cNvPicPr>
            <a:picLocks noChangeAspect="1"/>
          </p:cNvPicPr>
          <p:nvPr/>
        </p:nvPicPr>
        <p:blipFill rotWithShape="1">
          <a:blip r:embed="rId3"/>
          <a:srcRect r="20418" b="3150"/>
          <a:stretch/>
        </p:blipFill>
        <p:spPr>
          <a:xfrm>
            <a:off x="4800600" y="3331674"/>
            <a:ext cx="3782085" cy="2577510"/>
          </a:xfrm>
          <a:prstGeom prst="rect">
            <a:avLst/>
          </a:prstGeom>
        </p:spPr>
      </p:pic>
    </p:spTree>
    <p:extLst>
      <p:ext uri="{BB962C8B-B14F-4D97-AF65-F5344CB8AC3E}">
        <p14:creationId xmlns:p14="http://schemas.microsoft.com/office/powerpoint/2010/main" val="45181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268792"/>
            <a:ext cx="6798734" cy="931936"/>
          </a:xfrm>
        </p:spPr>
        <p:txBody>
          <a:bodyPr/>
          <a:lstStyle/>
          <a:p>
            <a:r>
              <a:rPr lang="en-US" dirty="0"/>
              <a:t>Contamination vs Adulteration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9090750"/>
              </p:ext>
            </p:extLst>
          </p:nvPr>
        </p:nvGraphicFramePr>
        <p:xfrm>
          <a:off x="646160" y="1071415"/>
          <a:ext cx="7860146" cy="5516020"/>
        </p:xfrm>
        <a:graphic>
          <a:graphicData uri="http://schemas.openxmlformats.org/drawingml/2006/table">
            <a:tbl>
              <a:tblPr firstRow="1" bandRow="1">
                <a:tableStyleId>{5C22544A-7EE6-4342-B048-85BDC9FD1C3A}</a:tableStyleId>
              </a:tblPr>
              <a:tblGrid>
                <a:gridCol w="3953549">
                  <a:extLst>
                    <a:ext uri="{9D8B030D-6E8A-4147-A177-3AD203B41FA5}">
                      <a16:colId xmlns:a16="http://schemas.microsoft.com/office/drawing/2014/main" val="1910343048"/>
                    </a:ext>
                  </a:extLst>
                </a:gridCol>
                <a:gridCol w="3906597">
                  <a:extLst>
                    <a:ext uri="{9D8B030D-6E8A-4147-A177-3AD203B41FA5}">
                      <a16:colId xmlns:a16="http://schemas.microsoft.com/office/drawing/2014/main" val="559919371"/>
                    </a:ext>
                  </a:extLst>
                </a:gridCol>
              </a:tblGrid>
              <a:tr h="586926">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Contamination</a:t>
                      </a:r>
                      <a:endParaRPr lang="en-US" sz="2400" dirty="0">
                        <a:solidFill>
                          <a:schemeClr val="tx1"/>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r>
                        <a:rPr lang="en-US" sz="2400" dirty="0" smtClean="0">
                          <a:solidFill>
                            <a:schemeClr val="tx1"/>
                          </a:solidFill>
                          <a:latin typeface="Times New Roman" panose="02020603050405020304" pitchFamily="18" charset="0"/>
                          <a:cs typeface="Times New Roman" panose="02020603050405020304" pitchFamily="18" charset="0"/>
                        </a:rPr>
                        <a:t>Adulteration</a:t>
                      </a:r>
                      <a:endParaRPr lang="en-US" sz="2400" dirty="0">
                        <a:solidFill>
                          <a:schemeClr val="tx1"/>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1260470524"/>
                  </a:ext>
                </a:extLst>
              </a:tr>
              <a:tr h="1109415">
                <a:tc>
                  <a:txBody>
                    <a:bodyPr/>
                    <a:lstStyle/>
                    <a:p>
                      <a:r>
                        <a:rPr lang="en-US" dirty="0" smtClean="0"/>
                        <a:t>Food contamination happens when “something” (contaminant) gets into food that shouldn’t be there</a:t>
                      </a:r>
                      <a:endParaRPr lang="en-US" dirty="0"/>
                    </a:p>
                  </a:txBody>
                  <a:tcPr>
                    <a:solidFill>
                      <a:schemeClr val="accent3">
                        <a:lumMod val="20000"/>
                        <a:lumOff val="80000"/>
                      </a:schemeClr>
                    </a:solidFill>
                  </a:tcPr>
                </a:tc>
                <a:tc>
                  <a:txBody>
                    <a:bodyPr/>
                    <a:lstStyle/>
                    <a:p>
                      <a:r>
                        <a:rPr lang="en-US" dirty="0" smtClean="0"/>
                        <a:t>Food Adulteration refers to the process by which the quality or the nature of a given food is reduced through addition of adulterants or removal of vital substance</a:t>
                      </a:r>
                      <a:endParaRPr lang="en-US" dirty="0"/>
                    </a:p>
                  </a:txBody>
                  <a:tcPr>
                    <a:solidFill>
                      <a:schemeClr val="accent3">
                        <a:lumMod val="20000"/>
                        <a:lumOff val="80000"/>
                      </a:schemeClr>
                    </a:solidFill>
                  </a:tcPr>
                </a:tc>
                <a:extLst>
                  <a:ext uri="{0D108BD9-81ED-4DB2-BD59-A6C34878D82A}">
                    <a16:rowId xmlns:a16="http://schemas.microsoft.com/office/drawing/2014/main" val="1721417471"/>
                  </a:ext>
                </a:extLst>
              </a:tr>
              <a:tr h="776590">
                <a:tc>
                  <a:txBody>
                    <a:bodyPr/>
                    <a:lstStyle/>
                    <a:p>
                      <a:r>
                        <a:rPr lang="en-US" dirty="0" smtClean="0"/>
                        <a:t>Contaminant can be physical, chemical or Biological</a:t>
                      </a:r>
                      <a:endParaRPr lang="en-US" dirty="0"/>
                    </a:p>
                  </a:txBody>
                  <a:tcPr>
                    <a:solidFill>
                      <a:schemeClr val="accent3">
                        <a:lumMod val="20000"/>
                        <a:lumOff val="80000"/>
                      </a:schemeClr>
                    </a:solidFill>
                  </a:tcPr>
                </a:tc>
                <a:tc>
                  <a:txBody>
                    <a:bodyPr/>
                    <a:lstStyle/>
                    <a:p>
                      <a:r>
                        <a:rPr lang="en-US" dirty="0" smtClean="0"/>
                        <a:t>Adulterants are non-nutritious or even harmful substances</a:t>
                      </a:r>
                      <a:endParaRPr lang="en-US" dirty="0"/>
                    </a:p>
                  </a:txBody>
                  <a:tcPr>
                    <a:solidFill>
                      <a:schemeClr val="accent3">
                        <a:lumMod val="20000"/>
                        <a:lumOff val="80000"/>
                      </a:schemeClr>
                    </a:solidFill>
                  </a:tcPr>
                </a:tc>
                <a:extLst>
                  <a:ext uri="{0D108BD9-81ED-4DB2-BD59-A6C34878D82A}">
                    <a16:rowId xmlns:a16="http://schemas.microsoft.com/office/drawing/2014/main" val="2001833971"/>
                  </a:ext>
                </a:extLst>
              </a:tr>
              <a:tr h="776590">
                <a:tc>
                  <a:txBody>
                    <a:bodyPr/>
                    <a:lstStyle/>
                    <a:p>
                      <a:r>
                        <a:rPr lang="en-US" dirty="0" smtClean="0"/>
                        <a:t>Contamination is usually done unintentionally</a:t>
                      </a:r>
                      <a:endParaRPr lang="en-US" dirty="0"/>
                    </a:p>
                  </a:txBody>
                  <a:tcPr>
                    <a:solidFill>
                      <a:schemeClr val="accent3">
                        <a:lumMod val="20000"/>
                        <a:lumOff val="80000"/>
                      </a:schemeClr>
                    </a:solidFill>
                  </a:tcPr>
                </a:tc>
                <a:tc>
                  <a:txBody>
                    <a:bodyPr/>
                    <a:lstStyle/>
                    <a:p>
                      <a:r>
                        <a:rPr lang="en-US" dirty="0" smtClean="0"/>
                        <a:t>Adulteration is done intentionally for more profit (by increasing shelf-life, increasing the weight or improving the texture of food items)</a:t>
                      </a:r>
                      <a:endParaRPr lang="en-US" dirty="0"/>
                    </a:p>
                  </a:txBody>
                  <a:tcPr>
                    <a:solidFill>
                      <a:schemeClr val="accent3">
                        <a:lumMod val="20000"/>
                        <a:lumOff val="80000"/>
                      </a:schemeClr>
                    </a:solidFill>
                  </a:tcPr>
                </a:tc>
                <a:extLst>
                  <a:ext uri="{0D108BD9-81ED-4DB2-BD59-A6C34878D82A}">
                    <a16:rowId xmlns:a16="http://schemas.microsoft.com/office/drawing/2014/main" val="2639611403"/>
                  </a:ext>
                </a:extLst>
              </a:tr>
              <a:tr h="1775064">
                <a:tc>
                  <a:txBody>
                    <a:bodyPr/>
                    <a:lstStyle/>
                    <a:p>
                      <a:r>
                        <a:rPr lang="en-US" dirty="0" smtClean="0"/>
                        <a:t>Examples of contaminants are hair, dust, pest or pest dripping (physical), heavy metal, non-food grade plastic, dishwasher, insecticide (chemical) bacteria, virus, prion, parasite (Biological) </a:t>
                      </a:r>
                      <a:endParaRPr lang="en-US" dirty="0"/>
                    </a:p>
                  </a:txBody>
                  <a:tcPr>
                    <a:solidFill>
                      <a:schemeClr val="accent3">
                        <a:lumMod val="20000"/>
                        <a:lumOff val="80000"/>
                      </a:schemeClr>
                    </a:solidFill>
                  </a:tcPr>
                </a:tc>
                <a:tc>
                  <a:txBody>
                    <a:bodyPr/>
                    <a:lstStyle/>
                    <a:p>
                      <a:r>
                        <a:rPr lang="en-US" dirty="0" smtClean="0"/>
                        <a:t>Example of adulterants are carbide (to ripen fruit) formalin (to increase shelf-life), textile color (to make vegetable more attractive), stone-chips (to increase weight of rice or other grains)</a:t>
                      </a:r>
                      <a:endParaRPr lang="en-US" dirty="0"/>
                    </a:p>
                  </a:txBody>
                  <a:tcPr>
                    <a:solidFill>
                      <a:schemeClr val="accent3">
                        <a:lumMod val="20000"/>
                        <a:lumOff val="80000"/>
                      </a:schemeClr>
                    </a:solidFill>
                  </a:tcPr>
                </a:tc>
                <a:extLst>
                  <a:ext uri="{0D108BD9-81ED-4DB2-BD59-A6C34878D82A}">
                    <a16:rowId xmlns:a16="http://schemas.microsoft.com/office/drawing/2014/main" val="3251224576"/>
                  </a:ext>
                </a:extLst>
              </a:tr>
            </a:tbl>
          </a:graphicData>
        </a:graphic>
      </p:graphicFrame>
    </p:spTree>
    <p:extLst>
      <p:ext uri="{BB962C8B-B14F-4D97-AF65-F5344CB8AC3E}">
        <p14:creationId xmlns:p14="http://schemas.microsoft.com/office/powerpoint/2010/main" val="1003865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921" y="665956"/>
            <a:ext cx="6798734" cy="784154"/>
          </a:xfrm>
        </p:spPr>
        <p:txBody>
          <a:bodyPr>
            <a:normAutofit fontScale="90000"/>
          </a:bodyPr>
          <a:lstStyle/>
          <a:p>
            <a:r>
              <a:rPr lang="en-US" dirty="0"/>
              <a:t>Effect of contamination and adulteration</a:t>
            </a:r>
          </a:p>
        </p:txBody>
      </p:sp>
      <p:sp>
        <p:nvSpPr>
          <p:cNvPr id="3" name="Content Placeholder 2"/>
          <p:cNvSpPr>
            <a:spLocks noGrp="1"/>
          </p:cNvSpPr>
          <p:nvPr>
            <p:ph idx="1"/>
          </p:nvPr>
        </p:nvSpPr>
        <p:spPr>
          <a:xfrm>
            <a:off x="945956" y="1819564"/>
            <a:ext cx="6798736" cy="4461162"/>
          </a:xfrm>
        </p:spPr>
        <p:txBody>
          <a:bodyPr>
            <a:normAutofit fontScale="92500" lnSpcReduction="10000"/>
          </a:bodyPr>
          <a:lstStyle/>
          <a:p>
            <a:r>
              <a:rPr lang="en-US" b="1" u="sng" dirty="0" smtClean="0"/>
              <a:t>Contamination</a:t>
            </a:r>
          </a:p>
          <a:p>
            <a:r>
              <a:rPr lang="en-US" dirty="0"/>
              <a:t>▶ Food borne disease(cholera, typhoid, hepatitis, food poisoning). Often these diseases are characterized by: </a:t>
            </a:r>
            <a:endParaRPr lang="en-US" dirty="0" smtClean="0"/>
          </a:p>
          <a:p>
            <a:r>
              <a:rPr lang="en-US" dirty="0" smtClean="0"/>
              <a:t>▶ </a:t>
            </a:r>
            <a:r>
              <a:rPr lang="en-US" dirty="0"/>
              <a:t>Abdominal cramps </a:t>
            </a:r>
            <a:endParaRPr lang="en-US" dirty="0" smtClean="0"/>
          </a:p>
          <a:p>
            <a:r>
              <a:rPr lang="en-US" dirty="0" smtClean="0"/>
              <a:t>▶ </a:t>
            </a:r>
            <a:r>
              <a:rPr lang="en-US" dirty="0"/>
              <a:t>Nausea </a:t>
            </a:r>
            <a:endParaRPr lang="en-US" dirty="0" smtClean="0"/>
          </a:p>
          <a:p>
            <a:r>
              <a:rPr lang="en-US" dirty="0" smtClean="0"/>
              <a:t>▶ </a:t>
            </a:r>
            <a:r>
              <a:rPr lang="en-US" dirty="0"/>
              <a:t>Vomiting </a:t>
            </a:r>
            <a:endParaRPr lang="en-US" dirty="0" smtClean="0"/>
          </a:p>
          <a:p>
            <a:r>
              <a:rPr lang="en-US" dirty="0" smtClean="0"/>
              <a:t>▶ </a:t>
            </a:r>
            <a:r>
              <a:rPr lang="en-US" dirty="0"/>
              <a:t>Diarrhea – dehydration </a:t>
            </a:r>
            <a:endParaRPr lang="en-US" dirty="0" smtClean="0"/>
          </a:p>
          <a:p>
            <a:r>
              <a:rPr lang="en-US" dirty="0" smtClean="0"/>
              <a:t>▶ </a:t>
            </a:r>
            <a:r>
              <a:rPr lang="en-US" dirty="0"/>
              <a:t>Fever </a:t>
            </a:r>
            <a:endParaRPr lang="en-US" dirty="0" smtClean="0"/>
          </a:p>
          <a:p>
            <a:r>
              <a:rPr lang="en-US" dirty="0" smtClean="0"/>
              <a:t>▶ </a:t>
            </a:r>
            <a:r>
              <a:rPr lang="en-US" dirty="0"/>
              <a:t>Allergic reactions </a:t>
            </a:r>
            <a:endParaRPr lang="en-US" dirty="0" smtClean="0"/>
          </a:p>
          <a:p>
            <a:r>
              <a:rPr lang="en-US" dirty="0" smtClean="0"/>
              <a:t>▶ </a:t>
            </a:r>
            <a:r>
              <a:rPr lang="en-US" dirty="0"/>
              <a:t>Poisoning from chemical substances, e.g. Mercury</a:t>
            </a:r>
          </a:p>
        </p:txBody>
      </p:sp>
    </p:spTree>
    <p:extLst>
      <p:ext uri="{BB962C8B-B14F-4D97-AF65-F5344CB8AC3E}">
        <p14:creationId xmlns:p14="http://schemas.microsoft.com/office/powerpoint/2010/main" val="1570497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581891"/>
            <a:ext cx="6798734" cy="868219"/>
          </a:xfrm>
        </p:spPr>
        <p:txBody>
          <a:bodyPr>
            <a:normAutofit fontScale="90000"/>
          </a:bodyPr>
          <a:lstStyle/>
          <a:p>
            <a:r>
              <a:rPr lang="en-US" dirty="0"/>
              <a:t>Effect of contamination and adulteration</a:t>
            </a:r>
          </a:p>
        </p:txBody>
      </p:sp>
      <p:sp>
        <p:nvSpPr>
          <p:cNvPr id="3" name="Content Placeholder 2"/>
          <p:cNvSpPr>
            <a:spLocks noGrp="1"/>
          </p:cNvSpPr>
          <p:nvPr>
            <p:ph idx="1"/>
          </p:nvPr>
        </p:nvSpPr>
        <p:spPr>
          <a:xfrm>
            <a:off x="982902" y="1899008"/>
            <a:ext cx="6798736" cy="4178519"/>
          </a:xfrm>
        </p:spPr>
        <p:txBody>
          <a:bodyPr/>
          <a:lstStyle/>
          <a:p>
            <a:r>
              <a:rPr lang="en-US" b="1" u="sng" dirty="0" smtClean="0"/>
              <a:t>Adulteration</a:t>
            </a:r>
          </a:p>
          <a:p>
            <a:endParaRPr lang="en-US" dirty="0"/>
          </a:p>
        </p:txBody>
      </p:sp>
      <p:sp>
        <p:nvSpPr>
          <p:cNvPr id="4" name="Rectangle 3"/>
          <p:cNvSpPr/>
          <p:nvPr/>
        </p:nvSpPr>
        <p:spPr>
          <a:xfrm>
            <a:off x="1176866" y="2551837"/>
            <a:ext cx="6295352" cy="3918189"/>
          </a:xfrm>
          <a:prstGeom prst="rect">
            <a:avLst/>
          </a:prstGeom>
        </p:spPr>
        <p:txBody>
          <a:bodyPr wrap="square">
            <a:spAutoFit/>
          </a:bodyPr>
          <a:lstStyle/>
          <a:p>
            <a:pPr>
              <a:lnSpc>
                <a:spcPct val="150000"/>
              </a:lnSpc>
            </a:pPr>
            <a:r>
              <a:rPr lang="en-US" sz="2400" dirty="0"/>
              <a:t>▶ Acute problems like food poisoning </a:t>
            </a:r>
            <a:endParaRPr lang="en-US" sz="2400" dirty="0" smtClean="0"/>
          </a:p>
          <a:p>
            <a:pPr>
              <a:lnSpc>
                <a:spcPct val="150000"/>
              </a:lnSpc>
            </a:pPr>
            <a:r>
              <a:rPr lang="en-US" sz="2400" dirty="0" smtClean="0"/>
              <a:t>▶ </a:t>
            </a:r>
            <a:r>
              <a:rPr lang="en-US" sz="2400" dirty="0"/>
              <a:t>Long term use can cause problems in heart, liver, kidney, stomach and cancers in different parts of the body </a:t>
            </a:r>
            <a:endParaRPr lang="en-US" sz="2400" dirty="0" smtClean="0"/>
          </a:p>
          <a:p>
            <a:pPr>
              <a:lnSpc>
                <a:spcPct val="150000"/>
              </a:lnSpc>
            </a:pPr>
            <a:r>
              <a:rPr lang="en-US" sz="2400" dirty="0" smtClean="0"/>
              <a:t>▶ </a:t>
            </a:r>
            <a:r>
              <a:rPr lang="en-US" sz="2400" dirty="0"/>
              <a:t>Chronic consumption of non-nutritious adulterants can lead to malnutrition, especially in children.</a:t>
            </a:r>
          </a:p>
        </p:txBody>
      </p:sp>
    </p:spTree>
    <p:extLst>
      <p:ext uri="{BB962C8B-B14F-4D97-AF65-F5344CB8AC3E}">
        <p14:creationId xmlns:p14="http://schemas.microsoft.com/office/powerpoint/2010/main" val="32432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044" y="1514037"/>
            <a:ext cx="6798734" cy="469843"/>
          </a:xfrm>
        </p:spPr>
        <p:txBody>
          <a:bodyPr>
            <a:noAutofit/>
          </a:bodyPr>
          <a:lstStyle/>
          <a:p>
            <a:r>
              <a:rPr lang="en-US" sz="4400" dirty="0" smtClean="0">
                <a:latin typeface="Times New Roman" panose="02020603050405020304" pitchFamily="18" charset="0"/>
                <a:cs typeface="Times New Roman" panose="02020603050405020304" pitchFamily="18" charset="0"/>
              </a:rPr>
              <a:t>Food additives </a:t>
            </a:r>
            <a:endParaRPr lang="en-US"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29061" y="2498757"/>
            <a:ext cx="7886700" cy="4737462"/>
          </a:xfrm>
        </p:spPr>
        <p:txBody>
          <a:bodyPr/>
          <a:lstStyle/>
          <a:p>
            <a:r>
              <a:rPr lang="en-US" dirty="0">
                <a:latin typeface="Times New Roman" panose="02020603050405020304" pitchFamily="18" charset="0"/>
                <a:cs typeface="Times New Roman" panose="02020603050405020304" pitchFamily="18" charset="0"/>
              </a:rPr>
              <a:t>Non-nutritive substance added intentionally to food, generally in small quantities to improve appearance, </a:t>
            </a:r>
            <a:r>
              <a:rPr lang="en-US" dirty="0" err="1">
                <a:latin typeface="Times New Roman" panose="02020603050405020304" pitchFamily="18" charset="0"/>
                <a:cs typeface="Times New Roman" panose="02020603050405020304" pitchFamily="18" charset="0"/>
              </a:rPr>
              <a:t>flavour</a:t>
            </a:r>
            <a:r>
              <a:rPr lang="en-US" dirty="0">
                <a:latin typeface="Times New Roman" panose="02020603050405020304" pitchFamily="18" charset="0"/>
                <a:cs typeface="Times New Roman" panose="02020603050405020304" pitchFamily="18" charset="0"/>
              </a:rPr>
              <a:t>, texture or storage properties. Amounts used in food are usually regulated by </a:t>
            </a:r>
            <a:r>
              <a:rPr lang="en-US" dirty="0" smtClean="0">
                <a:latin typeface="Times New Roman" panose="02020603050405020304" pitchFamily="18" charset="0"/>
                <a:cs typeface="Times New Roman" panose="02020603050405020304" pitchFamily="18" charset="0"/>
              </a:rPr>
              <a:t>law</a:t>
            </a:r>
            <a:endParaRPr lang="en-US" dirty="0"/>
          </a:p>
        </p:txBody>
      </p:sp>
      <p:pic>
        <p:nvPicPr>
          <p:cNvPr id="4" name="Picture 3"/>
          <p:cNvPicPr>
            <a:picLocks noChangeAspect="1"/>
          </p:cNvPicPr>
          <p:nvPr/>
        </p:nvPicPr>
        <p:blipFill>
          <a:blip r:embed="rId2"/>
          <a:stretch>
            <a:fillRect/>
          </a:stretch>
        </p:blipFill>
        <p:spPr>
          <a:xfrm>
            <a:off x="4666966" y="3925927"/>
            <a:ext cx="3748795" cy="2104883"/>
          </a:xfrm>
          <a:prstGeom prst="rect">
            <a:avLst/>
          </a:prstGeom>
        </p:spPr>
      </p:pic>
    </p:spTree>
    <p:extLst>
      <p:ext uri="{BB962C8B-B14F-4D97-AF65-F5344CB8AC3E}">
        <p14:creationId xmlns:p14="http://schemas.microsoft.com/office/powerpoint/2010/main" val="840694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73EB-4368-4C40-B149-70A7713756EF}"/>
              </a:ext>
            </a:extLst>
          </p:cNvPr>
          <p:cNvSpPr txBox="1">
            <a:spLocks/>
          </p:cNvSpPr>
          <p:nvPr/>
        </p:nvSpPr>
        <p:spPr>
          <a:xfrm>
            <a:off x="482187" y="1039551"/>
            <a:ext cx="8068610" cy="677119"/>
          </a:xfrm>
          <a:prstGeom prst="rect">
            <a:avLst/>
          </a:prstGeom>
        </p:spPr>
        <p:txBody>
          <a:bodyPr>
            <a:normAutofit fontScale="97500"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2700" dirty="0"/>
              <a:t>Food safety</a:t>
            </a:r>
          </a:p>
        </p:txBody>
      </p:sp>
      <p:sp>
        <p:nvSpPr>
          <p:cNvPr id="3" name="Content Placeholder 2">
            <a:extLst>
              <a:ext uri="{FF2B5EF4-FFF2-40B4-BE49-F238E27FC236}">
                <a16:creationId xmlns:a16="http://schemas.microsoft.com/office/drawing/2014/main" id="{9000CCD7-8464-4F8D-8CFD-541B48C302A9}"/>
              </a:ext>
            </a:extLst>
          </p:cNvPr>
          <p:cNvSpPr txBox="1">
            <a:spLocks/>
          </p:cNvSpPr>
          <p:nvPr/>
        </p:nvSpPr>
        <p:spPr>
          <a:xfrm>
            <a:off x="482188" y="1855567"/>
            <a:ext cx="7987557" cy="3962882"/>
          </a:xfrm>
          <a:prstGeom prst="rect">
            <a:avLst/>
          </a:prstGeom>
        </p:spPr>
        <p:txBody>
          <a:bodyPr anchor="t"/>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14313" indent="-214313" algn="just">
              <a:lnSpc>
                <a:spcPct val="100000"/>
              </a:lnSpc>
              <a:buClr>
                <a:schemeClr val="accent1"/>
              </a:buClr>
              <a:buFont typeface="Meiryo" panose="020B0604030504040204" pitchFamily="34" charset="-128"/>
              <a:buChar char="▶"/>
            </a:pPr>
            <a:r>
              <a:rPr lang="en-US" sz="2000" dirty="0">
                <a:latin typeface="Times New Roman" panose="02020603050405020304" pitchFamily="18" charset="0"/>
                <a:cs typeface="Times New Roman" panose="02020603050405020304" pitchFamily="18" charset="0"/>
              </a:rPr>
              <a:t>Food Safety </a:t>
            </a:r>
            <a:r>
              <a:rPr lang="en-US" sz="2000" b="0" dirty="0">
                <a:latin typeface="Times New Roman" panose="02020603050405020304" pitchFamily="18" charset="0"/>
                <a:cs typeface="Times New Roman" panose="02020603050405020304" pitchFamily="18" charset="0"/>
              </a:rPr>
              <a:t>refers to handling, preparing and storing food (</a:t>
            </a:r>
            <a:r>
              <a:rPr lang="en-US" sz="2000" b="0" i="1" dirty="0">
                <a:latin typeface="Times New Roman" panose="02020603050405020304" pitchFamily="18" charset="0"/>
                <a:cs typeface="Times New Roman" panose="02020603050405020304" pitchFamily="18" charset="0"/>
              </a:rPr>
              <a:t>from farm to fork</a:t>
            </a:r>
            <a:r>
              <a:rPr lang="en-US" sz="2000" b="0" dirty="0">
                <a:latin typeface="Times New Roman" panose="02020603050405020304" pitchFamily="18" charset="0"/>
                <a:cs typeface="Times New Roman" panose="02020603050405020304" pitchFamily="18" charset="0"/>
              </a:rPr>
              <a:t>) in a way to best reduce the risk individuals becoming sick from foodborne illnesses (e.g. diarrhea, cholera, typhoid, hepatitis)</a:t>
            </a:r>
          </a:p>
          <a:p>
            <a:pPr marL="214313" indent="-214313" algn="just">
              <a:lnSpc>
                <a:spcPct val="100000"/>
              </a:lnSpc>
              <a:buClr>
                <a:schemeClr val="accent1"/>
              </a:buClr>
              <a:buFont typeface="Meiryo" panose="020B0604030504040204" pitchFamily="34" charset="-128"/>
              <a:buChar char="▶"/>
            </a:pPr>
            <a:r>
              <a:rPr lang="en-US" sz="2000" b="0" dirty="0" smtClean="0">
                <a:latin typeface="Times New Roman" panose="02020603050405020304" pitchFamily="18" charset="0"/>
                <a:cs typeface="Times New Roman" panose="02020603050405020304" pitchFamily="18" charset="0"/>
              </a:rPr>
              <a:t>Lack </a:t>
            </a:r>
            <a:r>
              <a:rPr lang="en-US" sz="2000" b="0" dirty="0">
                <a:latin typeface="Times New Roman" panose="02020603050405020304" pitchFamily="18" charset="0"/>
                <a:cs typeface="Times New Roman" panose="02020603050405020304" pitchFamily="18" charset="0"/>
              </a:rPr>
              <a:t>of food safety or “unsafe food” affects 1 in 10 people every year and children are the worst sufferer because it initiates a vicious cycle between infection and malnutrition</a:t>
            </a:r>
          </a:p>
          <a:p>
            <a:pPr marL="214313" indent="-214313" algn="just">
              <a:lnSpc>
                <a:spcPct val="100000"/>
              </a:lnSpc>
              <a:buClr>
                <a:schemeClr val="accent1"/>
              </a:buClr>
              <a:buFont typeface="Meiryo" panose="020B0604030504040204" pitchFamily="34" charset="-128"/>
              <a:buChar char="▶"/>
            </a:pPr>
            <a:r>
              <a:rPr lang="en-US" sz="2000" b="0" dirty="0" smtClean="0">
                <a:latin typeface="Times New Roman" panose="02020603050405020304" pitchFamily="18" charset="0"/>
                <a:cs typeface="Times New Roman" panose="02020603050405020304" pitchFamily="18" charset="0"/>
              </a:rPr>
              <a:t>Among </a:t>
            </a:r>
            <a:r>
              <a:rPr lang="en-US" sz="2000" b="0" dirty="0">
                <a:latin typeface="Times New Roman" panose="02020603050405020304" pitchFamily="18" charset="0"/>
                <a:cs typeface="Times New Roman" panose="02020603050405020304" pitchFamily="18" charset="0"/>
              </a:rPr>
              <a:t>the factors that affect the safety of our food, </a:t>
            </a:r>
            <a:r>
              <a:rPr lang="en-US" sz="2000" dirty="0">
                <a:latin typeface="Times New Roman" panose="02020603050405020304" pitchFamily="18" charset="0"/>
                <a:cs typeface="Times New Roman" panose="02020603050405020304" pitchFamily="18" charset="0"/>
              </a:rPr>
              <a:t>contamination</a:t>
            </a:r>
            <a:r>
              <a:rPr lang="en-US" sz="2000" b="0" dirty="0">
                <a:latin typeface="Times New Roman" panose="02020603050405020304" pitchFamily="18" charset="0"/>
                <a:cs typeface="Times New Roman" panose="02020603050405020304" pitchFamily="18" charset="0"/>
              </a:rPr>
              <a:t> and </a:t>
            </a:r>
            <a:r>
              <a:rPr lang="en-US" sz="2000" dirty="0">
                <a:latin typeface="Times New Roman" panose="02020603050405020304" pitchFamily="18" charset="0"/>
                <a:cs typeface="Times New Roman" panose="02020603050405020304" pitchFamily="18" charset="0"/>
              </a:rPr>
              <a:t>adulteration</a:t>
            </a:r>
            <a:r>
              <a:rPr lang="en-US" sz="2000" b="0" dirty="0">
                <a:latin typeface="Times New Roman" panose="02020603050405020304" pitchFamily="18" charset="0"/>
                <a:cs typeface="Times New Roman" panose="02020603050405020304" pitchFamily="18" charset="0"/>
              </a:rPr>
              <a:t> are of prime importance</a:t>
            </a:r>
          </a:p>
        </p:txBody>
      </p:sp>
    </p:spTree>
    <p:extLst>
      <p:ext uri="{BB962C8B-B14F-4D97-AF65-F5344CB8AC3E}">
        <p14:creationId xmlns:p14="http://schemas.microsoft.com/office/powerpoint/2010/main" val="3407566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4224" y="613569"/>
            <a:ext cx="6799262" cy="1303337"/>
          </a:xfrm>
        </p:spPr>
        <p:txBody>
          <a:bodyPr>
            <a:normAutofit fontScale="90000"/>
          </a:bodyPr>
          <a:lstStyle/>
          <a:p>
            <a:r>
              <a:rPr lang="en-US" sz="3200" dirty="0">
                <a:cs typeface="Times New Roman" panose="02020603050405020304" pitchFamily="18" charset="0"/>
              </a:rPr>
              <a:t>MITIGATION MEASURES FOR ADDRESSING FOOD </a:t>
            </a:r>
            <a:r>
              <a:rPr lang="en-US" sz="3200" dirty="0" smtClean="0">
                <a:cs typeface="Times New Roman" panose="02020603050405020304" pitchFamily="18" charset="0"/>
              </a:rPr>
              <a:t>ADULTERATION</a:t>
            </a:r>
            <a:endParaRPr lang="en-US" sz="3200" dirty="0">
              <a:cs typeface="Times New Roman" panose="02020603050405020304" pitchFamily="18" charset="0"/>
            </a:endParaRPr>
          </a:p>
        </p:txBody>
      </p:sp>
      <p:sp>
        <p:nvSpPr>
          <p:cNvPr id="5" name="Content Placeholder 4"/>
          <p:cNvSpPr>
            <a:spLocks noGrp="1"/>
          </p:cNvSpPr>
          <p:nvPr>
            <p:ph sz="half" idx="4294967295"/>
          </p:nvPr>
        </p:nvSpPr>
        <p:spPr>
          <a:xfrm>
            <a:off x="675481" y="1916906"/>
            <a:ext cx="3338513" cy="3657600"/>
          </a:xfrm>
        </p:spPr>
        <p:txBody>
          <a:bodyPr>
            <a:normAutofit fontScale="85000" lnSpcReduction="20000"/>
          </a:bodyPr>
          <a:lstStyle/>
          <a:p>
            <a:r>
              <a:rPr lang="en-US" dirty="0">
                <a:cs typeface="Times New Roman" panose="02020603050405020304" pitchFamily="18" charset="0"/>
              </a:rPr>
              <a:t>There must be proper surveillance of the implementation food laws.</a:t>
            </a:r>
          </a:p>
          <a:p>
            <a:r>
              <a:rPr lang="en-US" dirty="0">
                <a:cs typeface="Times New Roman" panose="02020603050405020304" pitchFamily="18" charset="0"/>
              </a:rPr>
              <a:t>There should be monitoring of the activities with periodical records of hazards regarding food adulteration.</a:t>
            </a:r>
          </a:p>
          <a:p>
            <a:r>
              <a:rPr lang="en-US" dirty="0">
                <a:cs typeface="Times New Roman" panose="02020603050405020304" pitchFamily="18" charset="0"/>
              </a:rPr>
              <a:t>There should be periodical training </a:t>
            </a:r>
            <a:r>
              <a:rPr lang="en-US" dirty="0" err="1">
                <a:cs typeface="Times New Roman" panose="02020603050405020304" pitchFamily="18" charset="0"/>
              </a:rPr>
              <a:t>programmes</a:t>
            </a:r>
            <a:r>
              <a:rPr lang="en-US" dirty="0">
                <a:cs typeface="Times New Roman" panose="02020603050405020304" pitchFamily="18" charset="0"/>
              </a:rPr>
              <a:t> for Senior Officer/Inspector/Analysts for food </a:t>
            </a:r>
            <a:r>
              <a:rPr lang="en-US" dirty="0" smtClean="0">
                <a:cs typeface="Times New Roman" panose="02020603050405020304" pitchFamily="18" charset="0"/>
              </a:rPr>
              <a:t>safety</a:t>
            </a:r>
            <a:endParaRPr lang="en-US" dirty="0">
              <a:cs typeface="Times New Roman" panose="02020603050405020304" pitchFamily="18" charset="0"/>
            </a:endParaRPr>
          </a:p>
        </p:txBody>
      </p:sp>
      <p:pic>
        <p:nvPicPr>
          <p:cNvPr id="7" name="Content Placeholder 6"/>
          <p:cNvPicPr>
            <a:picLocks noGrp="1" noChangeAspect="1"/>
          </p:cNvPicPr>
          <p:nvPr>
            <p:ph sz="half" idx="4294967295"/>
          </p:nvPr>
        </p:nvPicPr>
        <p:blipFill>
          <a:blip r:embed="rId2"/>
          <a:stretch>
            <a:fillRect/>
          </a:stretch>
        </p:blipFill>
        <p:spPr>
          <a:xfrm>
            <a:off x="4409565" y="1916906"/>
            <a:ext cx="3308350" cy="3627437"/>
          </a:xfrm>
          <a:prstGeom prst="rect">
            <a:avLst/>
          </a:prstGeom>
        </p:spPr>
      </p:pic>
    </p:spTree>
    <p:extLst>
      <p:ext uri="{BB962C8B-B14F-4D97-AF65-F5344CB8AC3E}">
        <p14:creationId xmlns:p14="http://schemas.microsoft.com/office/powerpoint/2010/main" val="462920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740228" y="784225"/>
            <a:ext cx="3886200" cy="4675187"/>
          </a:xfrm>
        </p:spPr>
        <p:txBody>
          <a:bodyPr>
            <a:normAutofit fontScale="92500" lnSpcReduction="20000"/>
          </a:bodyPr>
          <a:lstStyle/>
          <a:p>
            <a:r>
              <a:rPr lang="en-US" sz="2400" dirty="0">
                <a:cs typeface="Times New Roman" panose="02020603050405020304" pitchFamily="18" charset="0"/>
              </a:rPr>
              <a:t>There should be consumer awareness </a:t>
            </a:r>
            <a:r>
              <a:rPr lang="en-US" sz="2400" dirty="0" smtClean="0">
                <a:cs typeface="Times New Roman" panose="02020603050405020304" pitchFamily="18" charset="0"/>
              </a:rPr>
              <a:t>programs </a:t>
            </a:r>
            <a:r>
              <a:rPr lang="en-US" sz="2400" dirty="0">
                <a:cs typeface="Times New Roman" panose="02020603050405020304" pitchFamily="18" charset="0"/>
              </a:rPr>
              <a:t>organized by holding exhibitions/seminars/training </a:t>
            </a:r>
            <a:r>
              <a:rPr lang="en-US" sz="2400" dirty="0" smtClean="0">
                <a:cs typeface="Times New Roman" panose="02020603050405020304" pitchFamily="18" charset="0"/>
              </a:rPr>
              <a:t>programs </a:t>
            </a:r>
            <a:r>
              <a:rPr lang="en-US" sz="2400" dirty="0">
                <a:cs typeface="Times New Roman" panose="02020603050405020304" pitchFamily="18" charset="0"/>
              </a:rPr>
              <a:t>and publishing pamphlets.</a:t>
            </a:r>
          </a:p>
          <a:p>
            <a:r>
              <a:rPr lang="en-US" sz="2400" dirty="0">
                <a:cs typeface="Times New Roman" panose="02020603050405020304" pitchFamily="18" charset="0"/>
              </a:rPr>
              <a:t>There should be strict actions regarding the punishment for those who are involved in food adulteration.</a:t>
            </a:r>
          </a:p>
          <a:p>
            <a:r>
              <a:rPr lang="en-US" sz="2400" dirty="0">
                <a:cs typeface="Times New Roman" panose="02020603050405020304" pitchFamily="18" charset="0"/>
              </a:rPr>
              <a:t>There should be help and support from International INGOs for implementation of food laws.</a:t>
            </a:r>
          </a:p>
          <a:p>
            <a:pPr marL="0" indent="0">
              <a:buNone/>
            </a:pPr>
            <a:endParaRPr lang="en-US" dirty="0"/>
          </a:p>
          <a:p>
            <a:endParaRPr lang="en-US" dirty="0"/>
          </a:p>
        </p:txBody>
      </p:sp>
      <p:pic>
        <p:nvPicPr>
          <p:cNvPr id="8" name="Content Placeholder 7"/>
          <p:cNvPicPr>
            <a:picLocks noGrp="1" noChangeAspect="1"/>
          </p:cNvPicPr>
          <p:nvPr>
            <p:ph sz="half" idx="4294967295"/>
          </p:nvPr>
        </p:nvPicPr>
        <p:blipFill>
          <a:blip r:embed="rId2"/>
          <a:stretch>
            <a:fillRect/>
          </a:stretch>
        </p:blipFill>
        <p:spPr>
          <a:xfrm>
            <a:off x="4626428" y="784225"/>
            <a:ext cx="3886200" cy="4611688"/>
          </a:xfrm>
          <a:prstGeom prst="rect">
            <a:avLst/>
          </a:prstGeom>
        </p:spPr>
      </p:pic>
    </p:spTree>
    <p:extLst>
      <p:ext uri="{BB962C8B-B14F-4D97-AF65-F5344CB8AC3E}">
        <p14:creationId xmlns:p14="http://schemas.microsoft.com/office/powerpoint/2010/main" val="1660868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Adulterants used in Bangladesh </a:t>
            </a:r>
            <a:endParaRPr lang="en-US" dirty="0"/>
          </a:p>
        </p:txBody>
      </p:sp>
      <p:sp>
        <p:nvSpPr>
          <p:cNvPr id="6" name="Content Placeholder 5"/>
          <p:cNvSpPr>
            <a:spLocks noGrp="1"/>
          </p:cNvSpPr>
          <p:nvPr>
            <p:ph idx="1"/>
          </p:nvPr>
        </p:nvSpPr>
        <p:spPr/>
        <p:txBody>
          <a:bodyPr>
            <a:normAutofit/>
          </a:bodyPr>
          <a:lstStyle/>
          <a:p>
            <a:r>
              <a:rPr lang="en-US" dirty="0"/>
              <a:t>Carbide – to ripen fruits like banana, mango, papaya</a:t>
            </a:r>
          </a:p>
          <a:p>
            <a:r>
              <a:rPr lang="en-US" dirty="0"/>
              <a:t>Formalin – to preserve fish, fruits and vegetable, milk</a:t>
            </a:r>
          </a:p>
          <a:p>
            <a:r>
              <a:rPr lang="en-US" dirty="0"/>
              <a:t>Textile color  - applied on raw vegetables or cooked food for coloring, brightness, and freshness</a:t>
            </a:r>
          </a:p>
          <a:p>
            <a:r>
              <a:rPr lang="en-US" dirty="0"/>
              <a:t>Urea – Used in puffed rice or rice for whiteness</a:t>
            </a:r>
          </a:p>
          <a:p>
            <a:r>
              <a:rPr lang="en-US" dirty="0"/>
              <a:t>Coloring agents - used in spices, sauces, and juices, lentil, and oils to make them attractive</a:t>
            </a:r>
          </a:p>
          <a:p>
            <a:endParaRPr lang="en-US" dirty="0"/>
          </a:p>
        </p:txBody>
      </p:sp>
    </p:spTree>
    <p:extLst>
      <p:ext uri="{BB962C8B-B14F-4D97-AF65-F5344CB8AC3E}">
        <p14:creationId xmlns:p14="http://schemas.microsoft.com/office/powerpoint/2010/main" val="3706159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Agino</a:t>
            </a:r>
            <a:r>
              <a:rPr lang="en-US" dirty="0"/>
              <a:t> </a:t>
            </a:r>
            <a:r>
              <a:rPr lang="en-US" dirty="0" err="1"/>
              <a:t>moto</a:t>
            </a:r>
            <a:r>
              <a:rPr lang="en-US" dirty="0"/>
              <a:t> or monosodium glutamate (tasting salt) – used in </a:t>
            </a:r>
            <a:r>
              <a:rPr lang="en-US" dirty="0" err="1"/>
              <a:t>chinese</a:t>
            </a:r>
            <a:r>
              <a:rPr lang="en-US" dirty="0"/>
              <a:t> and other food items to increase taste</a:t>
            </a:r>
          </a:p>
          <a:p>
            <a:r>
              <a:rPr lang="en-US" dirty="0"/>
              <a:t>Brick powder, saw dust – used in Chilly powder to increase weight</a:t>
            </a:r>
          </a:p>
          <a:p>
            <a:r>
              <a:rPr lang="en-US" dirty="0"/>
              <a:t>Chalk powder – used in milk, sugar to increase thickness and weight respectively</a:t>
            </a:r>
          </a:p>
          <a:p>
            <a:endParaRPr lang="en-US" dirty="0"/>
          </a:p>
        </p:txBody>
      </p:sp>
      <p:sp>
        <p:nvSpPr>
          <p:cNvPr id="4" name="Rectangle 3"/>
          <p:cNvSpPr/>
          <p:nvPr/>
        </p:nvSpPr>
        <p:spPr>
          <a:xfrm>
            <a:off x="1176865" y="1488105"/>
            <a:ext cx="7199407" cy="769441"/>
          </a:xfrm>
          <a:prstGeom prst="rect">
            <a:avLst/>
          </a:prstGeom>
        </p:spPr>
        <p:txBody>
          <a:bodyPr wrap="none">
            <a:spAutoFit/>
          </a:bodyPr>
          <a:lstStyle/>
          <a:p>
            <a:r>
              <a:rPr lang="en-US" sz="4400" dirty="0"/>
              <a:t>Adulterants used in Bangladesh </a:t>
            </a:r>
          </a:p>
        </p:txBody>
      </p:sp>
    </p:spTree>
    <p:extLst>
      <p:ext uri="{BB962C8B-B14F-4D97-AF65-F5344CB8AC3E}">
        <p14:creationId xmlns:p14="http://schemas.microsoft.com/office/powerpoint/2010/main" val="2859947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Security</a:t>
            </a:r>
          </a:p>
        </p:txBody>
      </p:sp>
      <p:sp>
        <p:nvSpPr>
          <p:cNvPr id="3" name="Content Placeholder 2"/>
          <p:cNvSpPr>
            <a:spLocks noGrp="1"/>
          </p:cNvSpPr>
          <p:nvPr>
            <p:ph idx="1"/>
          </p:nvPr>
        </p:nvSpPr>
        <p:spPr/>
        <p:txBody>
          <a:bodyPr>
            <a:normAutofit/>
          </a:bodyPr>
          <a:lstStyle/>
          <a:p>
            <a:pPr algn="just"/>
            <a:r>
              <a:rPr lang="en-US" dirty="0">
                <a:cs typeface="Times New Roman" panose="02020603050405020304" pitchFamily="18" charset="0"/>
              </a:rPr>
              <a:t>Food security exists when </a:t>
            </a:r>
            <a:r>
              <a:rPr lang="en-US" dirty="0">
                <a:solidFill>
                  <a:srgbClr val="FF0066"/>
                </a:solidFill>
                <a:cs typeface="Times New Roman" panose="02020603050405020304" pitchFamily="18" charset="0"/>
              </a:rPr>
              <a:t>all people, at all times</a:t>
            </a:r>
            <a:r>
              <a:rPr lang="en-US" dirty="0">
                <a:cs typeface="Times New Roman" panose="02020603050405020304" pitchFamily="18" charset="0"/>
              </a:rPr>
              <a:t>, have </a:t>
            </a:r>
            <a:r>
              <a:rPr lang="en-US" dirty="0">
                <a:solidFill>
                  <a:srgbClr val="FF0066"/>
                </a:solidFill>
                <a:cs typeface="Times New Roman" panose="02020603050405020304" pitchFamily="18" charset="0"/>
              </a:rPr>
              <a:t>physical</a:t>
            </a:r>
            <a:r>
              <a:rPr lang="en-US" dirty="0">
                <a:cs typeface="Times New Roman" panose="02020603050405020304" pitchFamily="18" charset="0"/>
              </a:rPr>
              <a:t> and </a:t>
            </a:r>
            <a:r>
              <a:rPr lang="en-US" dirty="0">
                <a:solidFill>
                  <a:srgbClr val="FF0066"/>
                </a:solidFill>
                <a:cs typeface="Times New Roman" panose="02020603050405020304" pitchFamily="18" charset="0"/>
              </a:rPr>
              <a:t>economic access to sufficient</a:t>
            </a:r>
            <a:r>
              <a:rPr lang="en-US" dirty="0">
                <a:cs typeface="Times New Roman" panose="02020603050405020304" pitchFamily="18" charset="0"/>
              </a:rPr>
              <a:t>, </a:t>
            </a:r>
            <a:r>
              <a:rPr lang="en-US" dirty="0">
                <a:solidFill>
                  <a:srgbClr val="FF0066"/>
                </a:solidFill>
                <a:cs typeface="Times New Roman" panose="02020603050405020304" pitchFamily="18" charset="0"/>
              </a:rPr>
              <a:t>safe</a:t>
            </a:r>
            <a:r>
              <a:rPr lang="en-US" dirty="0">
                <a:cs typeface="Times New Roman" panose="02020603050405020304" pitchFamily="18" charset="0"/>
              </a:rPr>
              <a:t> and </a:t>
            </a:r>
            <a:r>
              <a:rPr lang="en-US" dirty="0">
                <a:solidFill>
                  <a:srgbClr val="FF0066"/>
                </a:solidFill>
                <a:cs typeface="Times New Roman" panose="02020603050405020304" pitchFamily="18" charset="0"/>
              </a:rPr>
              <a:t>nutritious food </a:t>
            </a:r>
            <a:r>
              <a:rPr lang="en-US" dirty="0">
                <a:cs typeface="Times New Roman" panose="02020603050405020304" pitchFamily="18" charset="0"/>
              </a:rPr>
              <a:t>to meet their dietary needs and food preferences for an active and healthy </a:t>
            </a:r>
            <a:r>
              <a:rPr lang="en-US" dirty="0" smtClean="0">
                <a:cs typeface="Times New Roman" panose="02020603050405020304" pitchFamily="18" charset="0"/>
              </a:rPr>
              <a:t>life </a:t>
            </a:r>
            <a:r>
              <a:rPr lang="en-US" dirty="0">
                <a:cs typeface="Times New Roman" panose="02020603050405020304" pitchFamily="18" charset="0"/>
              </a:rPr>
              <a:t>(FAO)</a:t>
            </a:r>
          </a:p>
          <a:p>
            <a:pPr algn="just"/>
            <a:r>
              <a:rPr lang="en-US" dirty="0">
                <a:cs typeface="Times New Roman" panose="02020603050405020304" pitchFamily="18" charset="0"/>
              </a:rPr>
              <a:t>Food security for a household means access by all members at all times to enough food for an active, healthy life. Food security includes at a minimum, (USDA</a:t>
            </a:r>
            <a:r>
              <a:rPr lang="en-US" dirty="0" smtClean="0">
                <a:cs typeface="Times New Roman" panose="02020603050405020304" pitchFamily="18" charset="0"/>
              </a:rPr>
              <a:t>)</a:t>
            </a:r>
            <a:endParaRPr lang="en-US" dirty="0">
              <a:cs typeface="Times New Roman" panose="02020603050405020304" pitchFamily="18" charset="0"/>
            </a:endParaRPr>
          </a:p>
        </p:txBody>
      </p:sp>
    </p:spTree>
    <p:extLst>
      <p:ext uri="{BB962C8B-B14F-4D97-AF65-F5344CB8AC3E}">
        <p14:creationId xmlns:p14="http://schemas.microsoft.com/office/powerpoint/2010/main" val="18124437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3731" y="587579"/>
            <a:ext cx="4713616" cy="2994669"/>
          </a:xfrm>
          <a:prstGeom prst="rect">
            <a:avLst/>
          </a:prstGeom>
        </p:spPr>
      </p:pic>
      <p:pic>
        <p:nvPicPr>
          <p:cNvPr id="7" name="Content Placeholder 6"/>
          <p:cNvPicPr>
            <a:picLocks noGrp="1" noChangeAspect="1"/>
          </p:cNvPicPr>
          <p:nvPr>
            <p:ph idx="4294967295"/>
          </p:nvPr>
        </p:nvPicPr>
        <p:blipFill>
          <a:blip r:embed="rId3"/>
          <a:stretch>
            <a:fillRect/>
          </a:stretch>
        </p:blipFill>
        <p:spPr>
          <a:xfrm>
            <a:off x="4986338" y="3721100"/>
            <a:ext cx="4157662" cy="2335213"/>
          </a:xfrm>
          <a:prstGeom prst="rect">
            <a:avLst/>
          </a:prstGeom>
        </p:spPr>
      </p:pic>
    </p:spTree>
    <p:extLst>
      <p:ext uri="{BB962C8B-B14F-4D97-AF65-F5344CB8AC3E}">
        <p14:creationId xmlns:p14="http://schemas.microsoft.com/office/powerpoint/2010/main" val="2086372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1800"/>
            <a:ext cx="6799263" cy="1303338"/>
          </a:xfrm>
        </p:spPr>
        <p:txBody>
          <a:bodyPr>
            <a:normAutofit fontScale="90000"/>
          </a:bodyPr>
          <a:lstStyle/>
          <a:p>
            <a:r>
              <a:rPr lang="en-US" dirty="0">
                <a:solidFill>
                  <a:srgbClr val="00B050"/>
                </a:solidFill>
                <a:latin typeface="Times New Roman" panose="02020603050405020304" pitchFamily="18" charset="0"/>
                <a:cs typeface="Times New Roman" panose="02020603050405020304" pitchFamily="18" charset="0"/>
              </a:rPr>
              <a:t>Things affecting food security today include</a:t>
            </a:r>
          </a:p>
        </p:txBody>
      </p:sp>
      <p:sp>
        <p:nvSpPr>
          <p:cNvPr id="3" name="Content Placeholder 2"/>
          <p:cNvSpPr>
            <a:spLocks noGrp="1"/>
          </p:cNvSpPr>
          <p:nvPr>
            <p:ph sz="half" idx="4294967295"/>
          </p:nvPr>
        </p:nvSpPr>
        <p:spPr>
          <a:xfrm>
            <a:off x="901551" y="1600672"/>
            <a:ext cx="3338513" cy="3446463"/>
          </a:xfrm>
        </p:spPr>
        <p:txBody>
          <a:bodyPr>
            <a:normAutofit/>
          </a:bodyPr>
          <a:lstStyle/>
          <a:p>
            <a:r>
              <a:rPr lang="en-US" dirty="0">
                <a:solidFill>
                  <a:srgbClr val="FF0066"/>
                </a:solidFill>
                <a:latin typeface="Times New Roman" panose="02020603050405020304" pitchFamily="18" charset="0"/>
                <a:cs typeface="Times New Roman" panose="02020603050405020304" pitchFamily="18" charset="0"/>
              </a:rPr>
              <a:t>Global Water Crisis--</a:t>
            </a:r>
            <a:r>
              <a:rPr lang="en-US" sz="2000" dirty="0">
                <a:latin typeface="Times New Roman" panose="02020603050405020304" pitchFamily="18" charset="0"/>
                <a:cs typeface="Times New Roman" panose="02020603050405020304" pitchFamily="18" charset="0"/>
              </a:rPr>
              <a:t>Water table reserves are falling in many countries (including Northern China, the US, and India) due to widespread over-pumping and </a:t>
            </a:r>
            <a:r>
              <a:rPr lang="en-US" sz="2000" dirty="0" smtClean="0">
                <a:latin typeface="Times New Roman" panose="02020603050405020304" pitchFamily="18" charset="0"/>
                <a:cs typeface="Times New Roman" panose="02020603050405020304" pitchFamily="18" charset="0"/>
              </a:rPr>
              <a:t>irrigation</a:t>
            </a:r>
          </a:p>
        </p:txBody>
      </p:sp>
      <p:pic>
        <p:nvPicPr>
          <p:cNvPr id="5" name="Content Placeholder 4"/>
          <p:cNvPicPr>
            <a:picLocks noGrp="1" noChangeAspect="1"/>
          </p:cNvPicPr>
          <p:nvPr>
            <p:ph sz="half" idx="4294967295"/>
          </p:nvPr>
        </p:nvPicPr>
        <p:blipFill>
          <a:blip r:embed="rId2"/>
          <a:stretch>
            <a:fillRect/>
          </a:stretch>
        </p:blipFill>
        <p:spPr>
          <a:xfrm>
            <a:off x="4551976" y="1654638"/>
            <a:ext cx="3940175" cy="4059237"/>
          </a:xfrm>
          <a:prstGeom prst="rect">
            <a:avLst/>
          </a:prstGeom>
        </p:spPr>
      </p:pic>
      <p:pic>
        <p:nvPicPr>
          <p:cNvPr id="7" name="Picture 6"/>
          <p:cNvPicPr>
            <a:picLocks noChangeAspect="1"/>
          </p:cNvPicPr>
          <p:nvPr/>
        </p:nvPicPr>
        <p:blipFill>
          <a:blip r:embed="rId3"/>
          <a:stretch>
            <a:fillRect/>
          </a:stretch>
        </p:blipFill>
        <p:spPr>
          <a:xfrm>
            <a:off x="832165" y="3992223"/>
            <a:ext cx="3477286" cy="2315464"/>
          </a:xfrm>
          <a:prstGeom prst="rect">
            <a:avLst/>
          </a:prstGeom>
        </p:spPr>
      </p:pic>
    </p:spTree>
    <p:extLst>
      <p:ext uri="{BB962C8B-B14F-4D97-AF65-F5344CB8AC3E}">
        <p14:creationId xmlns:p14="http://schemas.microsoft.com/office/powerpoint/2010/main" val="3382772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866185" y="621531"/>
            <a:ext cx="3886200" cy="2584426"/>
          </a:xfrm>
        </p:spPr>
        <p:txBody>
          <a:bodyPr>
            <a:normAutofit lnSpcReduction="10000"/>
          </a:bodyPr>
          <a:lstStyle/>
          <a:p>
            <a:r>
              <a:rPr lang="en-US" dirty="0">
                <a:solidFill>
                  <a:srgbClr val="FF0066"/>
                </a:solidFill>
                <a:cs typeface="Times New Roman" panose="02020603050405020304" pitchFamily="18" charset="0"/>
              </a:rPr>
              <a:t>Climate Change--Rising </a:t>
            </a:r>
            <a:r>
              <a:rPr lang="en-US" sz="2400" dirty="0">
                <a:cs typeface="Times New Roman" panose="02020603050405020304" pitchFamily="18" charset="0"/>
              </a:rPr>
              <a:t>global temperatures are beginning to have a ripple effect on crop yields, forest resources, water supplies and altering the balance of nature</a:t>
            </a:r>
          </a:p>
          <a:p>
            <a:endParaRPr lang="en-US" dirty="0"/>
          </a:p>
        </p:txBody>
      </p:sp>
      <p:pic>
        <p:nvPicPr>
          <p:cNvPr id="5" name="Content Placeholder 4"/>
          <p:cNvPicPr>
            <a:picLocks noGrp="1" noChangeAspect="1"/>
          </p:cNvPicPr>
          <p:nvPr>
            <p:ph sz="half" idx="4294967295"/>
          </p:nvPr>
        </p:nvPicPr>
        <p:blipFill>
          <a:blip r:embed="rId2"/>
          <a:stretch>
            <a:fillRect/>
          </a:stretch>
        </p:blipFill>
        <p:spPr>
          <a:xfrm>
            <a:off x="4752385" y="849659"/>
            <a:ext cx="3852862" cy="4386262"/>
          </a:xfrm>
          <a:prstGeom prst="rect">
            <a:avLst/>
          </a:prstGeom>
        </p:spPr>
      </p:pic>
      <p:pic>
        <p:nvPicPr>
          <p:cNvPr id="6" name="Picture 5"/>
          <p:cNvPicPr>
            <a:picLocks noChangeAspect="1"/>
          </p:cNvPicPr>
          <p:nvPr/>
        </p:nvPicPr>
        <p:blipFill>
          <a:blip r:embed="rId3"/>
          <a:stretch>
            <a:fillRect/>
          </a:stretch>
        </p:blipFill>
        <p:spPr>
          <a:xfrm>
            <a:off x="715224" y="3205956"/>
            <a:ext cx="4037161" cy="2753769"/>
          </a:xfrm>
          <a:prstGeom prst="rect">
            <a:avLst/>
          </a:prstGeom>
        </p:spPr>
      </p:pic>
    </p:spTree>
    <p:extLst>
      <p:ext uri="{BB962C8B-B14F-4D97-AF65-F5344CB8AC3E}">
        <p14:creationId xmlns:p14="http://schemas.microsoft.com/office/powerpoint/2010/main" val="3698139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83034" y="750510"/>
            <a:ext cx="3886200" cy="2323723"/>
          </a:xfrm>
        </p:spPr>
        <p:txBody>
          <a:bodyPr>
            <a:normAutofit/>
          </a:bodyPr>
          <a:lstStyle/>
          <a:p>
            <a:r>
              <a:rPr lang="en-US" dirty="0">
                <a:solidFill>
                  <a:srgbClr val="FF0066"/>
                </a:solidFill>
                <a:cs typeface="Times New Roman" panose="02020603050405020304" pitchFamily="18" charset="0"/>
              </a:rPr>
              <a:t>Land Degradation--</a:t>
            </a:r>
            <a:r>
              <a:rPr lang="en-US" sz="2400" dirty="0">
                <a:cs typeface="Times New Roman" panose="02020603050405020304" pitchFamily="18" charset="0"/>
              </a:rPr>
              <a:t>Intensive farming leads to a vicious cycle of exhaustion of soil fertility and decline of agricultural yields</a:t>
            </a:r>
          </a:p>
        </p:txBody>
      </p:sp>
      <p:pic>
        <p:nvPicPr>
          <p:cNvPr id="5" name="Content Placeholder 4"/>
          <p:cNvPicPr>
            <a:picLocks noGrp="1" noChangeAspect="1"/>
          </p:cNvPicPr>
          <p:nvPr>
            <p:ph sz="half" idx="4294967295"/>
          </p:nvPr>
        </p:nvPicPr>
        <p:blipFill>
          <a:blip r:embed="rId2"/>
          <a:stretch>
            <a:fillRect/>
          </a:stretch>
        </p:blipFill>
        <p:spPr>
          <a:xfrm>
            <a:off x="644178" y="3074233"/>
            <a:ext cx="3363913" cy="3036887"/>
          </a:xfrm>
          <a:prstGeom prst="rect">
            <a:avLst/>
          </a:prstGeom>
        </p:spPr>
      </p:pic>
      <p:pic>
        <p:nvPicPr>
          <p:cNvPr id="6" name="Picture 5"/>
          <p:cNvPicPr>
            <a:picLocks noChangeAspect="1"/>
          </p:cNvPicPr>
          <p:nvPr/>
        </p:nvPicPr>
        <p:blipFill>
          <a:blip r:embed="rId3"/>
          <a:stretch>
            <a:fillRect/>
          </a:stretch>
        </p:blipFill>
        <p:spPr>
          <a:xfrm>
            <a:off x="4129982" y="609560"/>
            <a:ext cx="4576479" cy="5193711"/>
          </a:xfrm>
          <a:prstGeom prst="rect">
            <a:avLst/>
          </a:prstGeom>
        </p:spPr>
      </p:pic>
    </p:spTree>
    <p:extLst>
      <p:ext uri="{BB962C8B-B14F-4D97-AF65-F5344CB8AC3E}">
        <p14:creationId xmlns:p14="http://schemas.microsoft.com/office/powerpoint/2010/main" val="6511134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787650" y="696740"/>
            <a:ext cx="3886200" cy="5453063"/>
          </a:xfrm>
        </p:spPr>
        <p:txBody>
          <a:bodyPr/>
          <a:lstStyle/>
          <a:p>
            <a:r>
              <a:rPr lang="en-US" dirty="0" smtClean="0">
                <a:solidFill>
                  <a:srgbClr val="FF0066"/>
                </a:solidFill>
                <a:cs typeface="Times New Roman" panose="02020603050405020304" pitchFamily="18" charset="0"/>
              </a:rPr>
              <a:t>Greedy </a:t>
            </a:r>
            <a:r>
              <a:rPr lang="en-US" dirty="0">
                <a:solidFill>
                  <a:srgbClr val="FF0066"/>
                </a:solidFill>
                <a:cs typeface="Times New Roman" panose="02020603050405020304" pitchFamily="18" charset="0"/>
              </a:rPr>
              <a:t>Land Deals-</a:t>
            </a:r>
            <a:r>
              <a:rPr lang="en-US" sz="2400" dirty="0">
                <a:solidFill>
                  <a:srgbClr val="FF0066"/>
                </a:solidFill>
                <a:cs typeface="Times New Roman" panose="02020603050405020304" pitchFamily="18" charset="0"/>
              </a:rPr>
              <a:t>-</a:t>
            </a:r>
            <a:r>
              <a:rPr lang="en-US" sz="2400" dirty="0">
                <a:cs typeface="Times New Roman" panose="02020603050405020304" pitchFamily="18" charset="0"/>
              </a:rPr>
              <a:t>Corporations and Governments buying rights to millions of acres of agricultural land in developing countries to secure their own long-term food supplies</a:t>
            </a:r>
          </a:p>
          <a:p>
            <a:endParaRPr lang="en-US" dirty="0"/>
          </a:p>
        </p:txBody>
      </p:sp>
      <p:pic>
        <p:nvPicPr>
          <p:cNvPr id="7" name="Content Placeholder 6"/>
          <p:cNvPicPr>
            <a:picLocks noGrp="1" noChangeAspect="1"/>
          </p:cNvPicPr>
          <p:nvPr>
            <p:ph sz="half" idx="4294967295"/>
          </p:nvPr>
        </p:nvPicPr>
        <p:blipFill>
          <a:blip r:embed="rId2"/>
          <a:stretch>
            <a:fillRect/>
          </a:stretch>
        </p:blipFill>
        <p:spPr>
          <a:xfrm>
            <a:off x="4749956" y="589906"/>
            <a:ext cx="3886200" cy="2949575"/>
          </a:xfrm>
          <a:prstGeom prst="rect">
            <a:avLst/>
          </a:prstGeom>
        </p:spPr>
      </p:pic>
      <p:pic>
        <p:nvPicPr>
          <p:cNvPr id="6" name="Picture 5"/>
          <p:cNvPicPr>
            <a:picLocks noChangeAspect="1"/>
          </p:cNvPicPr>
          <p:nvPr/>
        </p:nvPicPr>
        <p:blipFill rotWithShape="1">
          <a:blip r:embed="rId3"/>
          <a:srcRect r="96" b="20800"/>
          <a:stretch/>
        </p:blipFill>
        <p:spPr>
          <a:xfrm>
            <a:off x="635439" y="3877979"/>
            <a:ext cx="8076823" cy="2117914"/>
          </a:xfrm>
          <a:prstGeom prst="rect">
            <a:avLst/>
          </a:prstGeom>
        </p:spPr>
      </p:pic>
    </p:spTree>
    <p:extLst>
      <p:ext uri="{BB962C8B-B14F-4D97-AF65-F5344CB8AC3E}">
        <p14:creationId xmlns:p14="http://schemas.microsoft.com/office/powerpoint/2010/main" val="356159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It is a comprehensive approach that ensure food quality “from farm to fork”</a:t>
            </a:r>
          </a:p>
          <a:p>
            <a:endParaRPr lang="en-US" dirty="0"/>
          </a:p>
          <a:p>
            <a:r>
              <a:rPr lang="en-US" dirty="0"/>
              <a:t>Lack of food safety, i.e. food and waterborne disease kills 2.2 million people worldwide every year, 87% of them are children</a:t>
            </a:r>
          </a:p>
          <a:p>
            <a:r>
              <a:rPr lang="en-US" dirty="0"/>
              <a:t>Food safety can be jeopardized through food contamination or food adulteration </a:t>
            </a:r>
          </a:p>
          <a:p>
            <a:endParaRPr lang="en-US" dirty="0"/>
          </a:p>
        </p:txBody>
      </p:sp>
    </p:spTree>
    <p:extLst>
      <p:ext uri="{BB962C8B-B14F-4D97-AF65-F5344CB8AC3E}">
        <p14:creationId xmlns:p14="http://schemas.microsoft.com/office/powerpoint/2010/main" val="19679404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7117" y="1763671"/>
            <a:ext cx="7804088" cy="3354003"/>
          </a:xfrm>
          <a:prstGeom prst="rect">
            <a:avLst/>
          </a:prstGeom>
        </p:spPr>
      </p:pic>
      <p:sp>
        <p:nvSpPr>
          <p:cNvPr id="3" name="Title 1"/>
          <p:cNvSpPr txBox="1">
            <a:spLocks/>
          </p:cNvSpPr>
          <p:nvPr/>
        </p:nvSpPr>
        <p:spPr>
          <a:xfrm>
            <a:off x="614126" y="844236"/>
            <a:ext cx="82296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latin typeface="Times New Roman" panose="02020603050405020304" pitchFamily="18" charset="0"/>
                <a:cs typeface="Times New Roman" panose="02020603050405020304" pitchFamily="18" charset="0"/>
              </a:rPr>
              <a:t>Stages and grades of food (in)security</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3791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88" y="416458"/>
            <a:ext cx="7757311" cy="497941"/>
          </a:xfrm>
        </p:spPr>
        <p:txBody>
          <a:bodyPr>
            <a:normAutofit fontScale="90000"/>
          </a:bodyPr>
          <a:lstStyle/>
          <a:p>
            <a:pPr algn="l"/>
            <a:r>
              <a:rPr lang="en-US" sz="3600" dirty="0" smtClean="0">
                <a:latin typeface="Arial Rounded MT Bold" pitchFamily="34" charset="0"/>
              </a:rPr>
              <a:t>Dimensions of Food Security</a:t>
            </a:r>
            <a:endParaRPr lang="en-US" sz="3600" dirty="0">
              <a:latin typeface="Arial Rounded MT Bold" pitchFamily="34" charset="0"/>
            </a:endParaRPr>
          </a:p>
        </p:txBody>
      </p:sp>
      <p:sp>
        <p:nvSpPr>
          <p:cNvPr id="3" name="Content Placeholder 2"/>
          <p:cNvSpPr>
            <a:spLocks noGrp="1"/>
          </p:cNvSpPr>
          <p:nvPr>
            <p:ph idx="1"/>
          </p:nvPr>
        </p:nvSpPr>
        <p:spPr>
          <a:xfrm>
            <a:off x="473045" y="914400"/>
            <a:ext cx="7908956" cy="5187636"/>
          </a:xfrm>
        </p:spPr>
        <p:txBody>
          <a:bodyPr>
            <a:noAutofit/>
          </a:bodyPr>
          <a:lstStyle/>
          <a:p>
            <a:pPr algn="just"/>
            <a:r>
              <a:rPr lang="en-US" sz="2400" dirty="0" smtClean="0">
                <a:latin typeface="Cambria" panose="02040503050406030204" pitchFamily="18" charset="0"/>
                <a:ea typeface="Cambria" panose="02040503050406030204" pitchFamily="18" charset="0"/>
                <a:cs typeface="Times New Roman" panose="02020603050405020304" pitchFamily="18" charset="0"/>
              </a:rPr>
              <a:t>Availability: </a:t>
            </a:r>
            <a:r>
              <a:rPr lang="en-US" sz="2400" b="1" i="1" dirty="0">
                <a:latin typeface="Cambria" panose="02040503050406030204" pitchFamily="18" charset="0"/>
                <a:ea typeface="Cambria" panose="02040503050406030204" pitchFamily="18" charset="0"/>
                <a:cs typeface="Times New Roman" panose="02020603050405020304" pitchFamily="18" charset="0"/>
              </a:rPr>
              <a:t>Physical</a:t>
            </a:r>
            <a:r>
              <a:rPr lang="en-US" sz="2400" dirty="0">
                <a:latin typeface="Cambria" panose="02040503050406030204" pitchFamily="18" charset="0"/>
                <a:ea typeface="Cambria" panose="02040503050406030204" pitchFamily="18" charset="0"/>
                <a:cs typeface="Times New Roman" panose="02020603050405020304" pitchFamily="18" charset="0"/>
              </a:rPr>
              <a:t> availability of food </a:t>
            </a:r>
            <a:r>
              <a:rPr lang="en-US" sz="2400" dirty="0" smtClean="0">
                <a:latin typeface="Cambria" panose="02040503050406030204" pitchFamily="18" charset="0"/>
                <a:ea typeface="Cambria" panose="02040503050406030204" pitchFamily="18" charset="0"/>
                <a:cs typeface="Times New Roman" panose="02020603050405020304" pitchFamily="18" charset="0"/>
              </a:rPr>
              <a:t>from the </a:t>
            </a:r>
            <a:r>
              <a:rPr lang="en-US" sz="2400" dirty="0">
                <a:latin typeface="Cambria" panose="02040503050406030204" pitchFamily="18" charset="0"/>
                <a:ea typeface="Cambria" panose="02040503050406030204" pitchFamily="18" charset="0"/>
                <a:cs typeface="Times New Roman" panose="02020603050405020304" pitchFamily="18" charset="0"/>
              </a:rPr>
              <a:t>“supply side” </a:t>
            </a:r>
            <a:r>
              <a:rPr lang="en-US" sz="2400" dirty="0" smtClean="0">
                <a:latin typeface="Cambria" panose="02040503050406030204" pitchFamily="18" charset="0"/>
                <a:ea typeface="Cambria" panose="02040503050406030204" pitchFamily="18" charset="0"/>
                <a:cs typeface="Times New Roman" panose="02020603050405020304" pitchFamily="18" charset="0"/>
              </a:rPr>
              <a:t>and </a:t>
            </a:r>
            <a:r>
              <a:rPr lang="en-US" sz="2400" dirty="0">
                <a:latin typeface="Cambria" panose="02040503050406030204" pitchFamily="18" charset="0"/>
                <a:ea typeface="Cambria" panose="02040503050406030204" pitchFamily="18" charset="0"/>
                <a:cs typeface="Times New Roman" panose="02020603050405020304" pitchFamily="18" charset="0"/>
              </a:rPr>
              <a:t>is determined by the level </a:t>
            </a:r>
            <a:r>
              <a:rPr lang="en-US" sz="2400" dirty="0" smtClean="0">
                <a:latin typeface="Cambria" panose="02040503050406030204" pitchFamily="18" charset="0"/>
                <a:ea typeface="Cambria" panose="02040503050406030204" pitchFamily="18" charset="0"/>
                <a:cs typeface="Times New Roman" panose="02020603050405020304" pitchFamily="18" charset="0"/>
              </a:rPr>
              <a:t>of food </a:t>
            </a:r>
            <a:r>
              <a:rPr lang="en-US" sz="2400" dirty="0">
                <a:latin typeface="Cambria" panose="02040503050406030204" pitchFamily="18" charset="0"/>
                <a:ea typeface="Cambria" panose="02040503050406030204" pitchFamily="18" charset="0"/>
                <a:cs typeface="Times New Roman" panose="02020603050405020304" pitchFamily="18" charset="0"/>
              </a:rPr>
              <a:t>production, stock levels and net trade</a:t>
            </a:r>
            <a:endParaRPr lang="en-US" sz="2400" dirty="0" smtClean="0">
              <a:latin typeface="Cambria" panose="02040503050406030204" pitchFamily="18" charset="0"/>
              <a:ea typeface="Cambria" panose="02040503050406030204" pitchFamily="18" charset="0"/>
              <a:cs typeface="Times New Roman" panose="02020603050405020304" pitchFamily="18" charset="0"/>
            </a:endParaRPr>
          </a:p>
          <a:p>
            <a:pPr algn="just"/>
            <a:endParaRPr lang="en-US" sz="800"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dirty="0" smtClean="0">
                <a:latin typeface="Cambria" panose="02040503050406030204" pitchFamily="18" charset="0"/>
                <a:ea typeface="Cambria" panose="02040503050406030204" pitchFamily="18" charset="0"/>
                <a:cs typeface="Times New Roman" panose="02020603050405020304" pitchFamily="18" charset="0"/>
              </a:rPr>
              <a:t>Accessibility: </a:t>
            </a:r>
            <a:r>
              <a:rPr lang="en-US" sz="2400" b="1" i="1" dirty="0" smtClean="0">
                <a:latin typeface="Cambria" panose="02040503050406030204" pitchFamily="18" charset="0"/>
                <a:ea typeface="Cambria" panose="02040503050406030204" pitchFamily="18" charset="0"/>
                <a:cs typeface="Times New Roman" panose="02020603050405020304" pitchFamily="18" charset="0"/>
              </a:rPr>
              <a:t>Economic </a:t>
            </a:r>
            <a:r>
              <a:rPr lang="en-US" sz="2400" dirty="0" smtClean="0">
                <a:latin typeface="Cambria" panose="02040503050406030204" pitchFamily="18" charset="0"/>
                <a:ea typeface="Cambria" panose="02040503050406030204" pitchFamily="18" charset="0"/>
                <a:cs typeface="Times New Roman" panose="02020603050405020304" pitchFamily="18" charset="0"/>
              </a:rPr>
              <a:t>and </a:t>
            </a:r>
            <a:r>
              <a:rPr lang="en-US" sz="2400" b="1" i="1" dirty="0" smtClean="0">
                <a:latin typeface="Cambria" panose="02040503050406030204" pitchFamily="18" charset="0"/>
                <a:ea typeface="Cambria" panose="02040503050406030204" pitchFamily="18" charset="0"/>
                <a:cs typeface="Times New Roman" panose="02020603050405020304" pitchFamily="18" charset="0"/>
              </a:rPr>
              <a:t>Physical</a:t>
            </a:r>
            <a:r>
              <a:rPr lang="en-US" sz="2400" dirty="0" smtClean="0">
                <a:latin typeface="Cambria" panose="02040503050406030204" pitchFamily="18" charset="0"/>
                <a:ea typeface="Cambria" panose="02040503050406030204" pitchFamily="18" charset="0"/>
                <a:cs typeface="Times New Roman" panose="02020603050405020304" pitchFamily="18" charset="0"/>
              </a:rPr>
              <a:t> access </a:t>
            </a:r>
            <a:r>
              <a:rPr lang="en-US" sz="2400" dirty="0">
                <a:latin typeface="Cambria" panose="02040503050406030204" pitchFamily="18" charset="0"/>
                <a:ea typeface="Cambria" panose="02040503050406030204" pitchFamily="18" charset="0"/>
                <a:cs typeface="Times New Roman" panose="02020603050405020304" pitchFamily="18" charset="0"/>
              </a:rPr>
              <a:t>to food </a:t>
            </a:r>
            <a:r>
              <a:rPr lang="en-US" sz="2400" dirty="0" smtClean="0">
                <a:latin typeface="Cambria" panose="02040503050406030204" pitchFamily="18" charset="0"/>
                <a:ea typeface="Cambria" panose="02040503050406030204" pitchFamily="18" charset="0"/>
                <a:cs typeface="Times New Roman" panose="02020603050405020304" pitchFamily="18" charset="0"/>
              </a:rPr>
              <a:t>and determined by incomes</a:t>
            </a:r>
            <a:r>
              <a:rPr lang="en-US" sz="2400" dirty="0">
                <a:latin typeface="Cambria" panose="02040503050406030204" pitchFamily="18" charset="0"/>
                <a:ea typeface="Cambria" panose="02040503050406030204" pitchFamily="18" charset="0"/>
                <a:cs typeface="Times New Roman" panose="02020603050405020304" pitchFamily="18" charset="0"/>
              </a:rPr>
              <a:t>, expenditure, markets and </a:t>
            </a:r>
            <a:r>
              <a:rPr lang="en-US" sz="2400" dirty="0" smtClean="0">
                <a:latin typeface="Cambria" panose="02040503050406030204" pitchFamily="18" charset="0"/>
                <a:ea typeface="Cambria" panose="02040503050406030204" pitchFamily="18" charset="0"/>
                <a:cs typeface="Times New Roman" panose="02020603050405020304" pitchFamily="18" charset="0"/>
              </a:rPr>
              <a:t>prices</a:t>
            </a:r>
          </a:p>
          <a:p>
            <a:pPr algn="just"/>
            <a:endParaRPr lang="en-US" sz="800"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dirty="0">
                <a:latin typeface="Cambria" panose="02040503050406030204" pitchFamily="18" charset="0"/>
                <a:ea typeface="Cambria" panose="02040503050406030204" pitchFamily="18" charset="0"/>
                <a:cs typeface="Times New Roman" panose="02020603050405020304" pitchFamily="18" charset="0"/>
              </a:rPr>
              <a:t>Utilization: </a:t>
            </a:r>
            <a:r>
              <a:rPr lang="en-US" sz="2400" b="1" i="1" dirty="0" smtClean="0">
                <a:latin typeface="Cambria" panose="02040503050406030204" pitchFamily="18" charset="0"/>
                <a:ea typeface="Cambria" panose="02040503050406030204" pitchFamily="18" charset="0"/>
                <a:cs typeface="Times New Roman" panose="02020603050405020304" pitchFamily="18" charset="0"/>
              </a:rPr>
              <a:t>Biological</a:t>
            </a:r>
            <a:r>
              <a:rPr lang="en-US" sz="2400" dirty="0" smtClean="0">
                <a:latin typeface="Cambria" panose="02040503050406030204" pitchFamily="18" charset="0"/>
                <a:ea typeface="Cambria" panose="02040503050406030204" pitchFamily="18" charset="0"/>
                <a:cs typeface="Times New Roman" panose="02020603050405020304" pitchFamily="18" charset="0"/>
              </a:rPr>
              <a:t> aspect dealing with the way </a:t>
            </a:r>
            <a:r>
              <a:rPr lang="en-US" sz="2400" dirty="0">
                <a:latin typeface="Cambria" panose="02040503050406030204" pitchFamily="18" charset="0"/>
                <a:ea typeface="Cambria" panose="02040503050406030204" pitchFamily="18" charset="0"/>
                <a:cs typeface="Times New Roman" panose="02020603050405020304" pitchFamily="18" charset="0"/>
              </a:rPr>
              <a:t>the body makes the most of various </a:t>
            </a:r>
            <a:r>
              <a:rPr lang="en-US" sz="2400" dirty="0" smtClean="0">
                <a:latin typeface="Cambria" panose="02040503050406030204" pitchFamily="18" charset="0"/>
                <a:ea typeface="Cambria" panose="02040503050406030204" pitchFamily="18" charset="0"/>
                <a:cs typeface="Times New Roman" panose="02020603050405020304" pitchFamily="18" charset="0"/>
              </a:rPr>
              <a:t>nutrients in </a:t>
            </a:r>
            <a:r>
              <a:rPr lang="en-US" sz="2400" dirty="0">
                <a:latin typeface="Cambria" panose="02040503050406030204" pitchFamily="18" charset="0"/>
                <a:ea typeface="Cambria" panose="02040503050406030204" pitchFamily="18" charset="0"/>
                <a:cs typeface="Times New Roman" panose="02020603050405020304" pitchFamily="18" charset="0"/>
              </a:rPr>
              <a:t>the </a:t>
            </a:r>
            <a:r>
              <a:rPr lang="en-US" sz="2400" dirty="0" smtClean="0">
                <a:latin typeface="Cambria" panose="02040503050406030204" pitchFamily="18" charset="0"/>
                <a:ea typeface="Cambria" panose="02040503050406030204" pitchFamily="18" charset="0"/>
                <a:cs typeface="Times New Roman" panose="02020603050405020304" pitchFamily="18" charset="0"/>
              </a:rPr>
              <a:t>food which is determined by good feeding </a:t>
            </a:r>
            <a:r>
              <a:rPr lang="en-US" sz="2400" dirty="0">
                <a:latin typeface="Cambria" panose="02040503050406030204" pitchFamily="18" charset="0"/>
                <a:ea typeface="Cambria" panose="02040503050406030204" pitchFamily="18" charset="0"/>
                <a:cs typeface="Times New Roman" panose="02020603050405020304" pitchFamily="18" charset="0"/>
              </a:rPr>
              <a:t>practices, food preparation, diversity of the diet and intra-household distribution of food.</a:t>
            </a:r>
          </a:p>
          <a:p>
            <a:pPr algn="just"/>
            <a:endParaRPr lang="en-US" sz="800"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dirty="0" smtClean="0">
                <a:latin typeface="Cambria" panose="02040503050406030204" pitchFamily="18" charset="0"/>
                <a:ea typeface="Cambria" panose="02040503050406030204" pitchFamily="18" charset="0"/>
                <a:cs typeface="Times New Roman" panose="02020603050405020304" pitchFamily="18" charset="0"/>
              </a:rPr>
              <a:t>Stability: Refers to the importance of availability and accessibility to food </a:t>
            </a:r>
            <a:r>
              <a:rPr lang="en-US" sz="2400" b="1" i="1" dirty="0" smtClean="0">
                <a:latin typeface="Cambria" panose="02040503050406030204" pitchFamily="18" charset="0"/>
                <a:ea typeface="Cambria" panose="02040503050406030204" pitchFamily="18" charset="0"/>
                <a:cs typeface="Times New Roman" panose="02020603050405020304" pitchFamily="18" charset="0"/>
              </a:rPr>
              <a:t>“at all times”</a:t>
            </a:r>
          </a:p>
        </p:txBody>
      </p:sp>
      <p:sp>
        <p:nvSpPr>
          <p:cNvPr id="5" name="Rectangle 4"/>
          <p:cNvSpPr/>
          <p:nvPr/>
        </p:nvSpPr>
        <p:spPr>
          <a:xfrm>
            <a:off x="1" y="6553200"/>
            <a:ext cx="9144000" cy="276999"/>
          </a:xfrm>
          <a:prstGeom prst="rect">
            <a:avLst/>
          </a:prstGeom>
        </p:spPr>
        <p:txBody>
          <a:bodyPr wrap="square">
            <a:spAutoFit/>
          </a:bodyPr>
          <a:lstStyle/>
          <a:p>
            <a:pPr algn="ctr"/>
            <a:r>
              <a:rPr lang="en-US" sz="1200" dirty="0"/>
              <a:t>http://www.fao.org/3/al936e/al936e00.pdf</a:t>
            </a:r>
          </a:p>
        </p:txBody>
      </p:sp>
    </p:spTree>
    <p:extLst>
      <p:ext uri="{BB962C8B-B14F-4D97-AF65-F5344CB8AC3E}">
        <p14:creationId xmlns:p14="http://schemas.microsoft.com/office/powerpoint/2010/main" val="7011497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390525"/>
            <a:ext cx="6799263" cy="1304925"/>
          </a:xfrm>
        </p:spPr>
        <p:txBody>
          <a:bodyPr/>
          <a:lstStyle/>
          <a:p>
            <a:r>
              <a:rPr lang="en-US" dirty="0" smtClean="0">
                <a:latin typeface="Times New Roman" panose="02020603050405020304" pitchFamily="18" charset="0"/>
                <a:cs typeface="Times New Roman" panose="02020603050405020304" pitchFamily="18" charset="0"/>
              </a:rPr>
              <a:t>Food security metrics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882182634"/>
              </p:ext>
            </p:extLst>
          </p:nvPr>
        </p:nvGraphicFramePr>
        <p:xfrm>
          <a:off x="737214" y="1613969"/>
          <a:ext cx="7754860" cy="3872262"/>
        </p:xfrm>
        <a:graphic>
          <a:graphicData uri="http://schemas.openxmlformats.org/drawingml/2006/table">
            <a:tbl>
              <a:tblPr firstRow="1" bandRow="1">
                <a:tableStyleId>{5940675A-B579-460E-94D1-54222C63F5DA}</a:tableStyleId>
              </a:tblPr>
              <a:tblGrid>
                <a:gridCol w="3877430">
                  <a:extLst>
                    <a:ext uri="{9D8B030D-6E8A-4147-A177-3AD203B41FA5}">
                      <a16:colId xmlns:a16="http://schemas.microsoft.com/office/drawing/2014/main" val="20000"/>
                    </a:ext>
                  </a:extLst>
                </a:gridCol>
                <a:gridCol w="3877430">
                  <a:extLst>
                    <a:ext uri="{9D8B030D-6E8A-4147-A177-3AD203B41FA5}">
                      <a16:colId xmlns:a16="http://schemas.microsoft.com/office/drawing/2014/main" val="20001"/>
                    </a:ext>
                  </a:extLst>
                </a:gridCol>
              </a:tblGrid>
              <a:tr h="1002394">
                <a:tc>
                  <a:txBody>
                    <a:bodyPr/>
                    <a:lstStyle/>
                    <a:p>
                      <a:r>
                        <a:rPr lang="en-US" sz="3600" dirty="0" smtClean="0">
                          <a:latin typeface="+mn-lt"/>
                          <a:cs typeface="Times New Roman" panose="02020603050405020304" pitchFamily="18" charset="0"/>
                        </a:rPr>
                        <a:t>Metric </a:t>
                      </a:r>
                      <a:endParaRPr lang="en-US" sz="3600" dirty="0">
                        <a:latin typeface="+mn-lt"/>
                        <a:cs typeface="Times New Roman" panose="02020603050405020304" pitchFamily="18" charset="0"/>
                      </a:endParaRPr>
                    </a:p>
                  </a:txBody>
                  <a:tcPr/>
                </a:tc>
                <a:tc>
                  <a:txBody>
                    <a:bodyPr/>
                    <a:lstStyle/>
                    <a:p>
                      <a:r>
                        <a:rPr lang="en-US" sz="3600" dirty="0" smtClean="0">
                          <a:latin typeface="+mn-lt"/>
                          <a:cs typeface="Times New Roman" panose="02020603050405020304" pitchFamily="18" charset="0"/>
                        </a:rPr>
                        <a:t>Domain </a:t>
                      </a:r>
                      <a:endParaRPr lang="en-US" sz="3600" dirty="0">
                        <a:latin typeface="+mn-lt"/>
                        <a:cs typeface="Times New Roman" panose="02020603050405020304" pitchFamily="18" charset="0"/>
                      </a:endParaRPr>
                    </a:p>
                  </a:txBody>
                  <a:tcPr/>
                </a:tc>
                <a:extLst>
                  <a:ext uri="{0D108BD9-81ED-4DB2-BD59-A6C34878D82A}">
                    <a16:rowId xmlns:a16="http://schemas.microsoft.com/office/drawing/2014/main" val="10000"/>
                  </a:ext>
                </a:extLst>
              </a:tr>
              <a:tr h="501197">
                <a:tc>
                  <a:txBody>
                    <a:bodyPr/>
                    <a:lstStyle/>
                    <a:p>
                      <a:r>
                        <a:rPr lang="en-US" sz="2000" dirty="0" smtClean="0">
                          <a:latin typeface="+mn-lt"/>
                          <a:cs typeface="Times New Roman" panose="02020603050405020304" pitchFamily="18" charset="0"/>
                        </a:rPr>
                        <a:t>Prevalence of undernourishment </a:t>
                      </a:r>
                      <a:endParaRPr lang="en-US" sz="2000" dirty="0">
                        <a:latin typeface="+mn-lt"/>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Physical availability or access</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1"/>
                  </a:ext>
                </a:extLst>
              </a:tr>
              <a:tr h="501197">
                <a:tc>
                  <a:txBody>
                    <a:bodyPr/>
                    <a:lstStyle/>
                    <a:p>
                      <a:r>
                        <a:rPr lang="en-US" sz="2000" dirty="0" smtClean="0">
                          <a:latin typeface="+mn-lt"/>
                          <a:cs typeface="Times New Roman" panose="02020603050405020304" pitchFamily="18" charset="0"/>
                        </a:rPr>
                        <a:t>Share of food expenditure by poor</a:t>
                      </a:r>
                      <a:endParaRPr lang="en-US" sz="2000" dirty="0">
                        <a:latin typeface="+mn-lt"/>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Economic</a:t>
                      </a:r>
                      <a:r>
                        <a:rPr lang="en-US" sz="2000" baseline="0" dirty="0" smtClean="0">
                          <a:latin typeface="+mn-lt"/>
                          <a:cs typeface="Times New Roman" panose="02020603050405020304" pitchFamily="18" charset="0"/>
                        </a:rPr>
                        <a:t> access</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2"/>
                  </a:ext>
                </a:extLst>
              </a:tr>
              <a:tr h="501197">
                <a:tc>
                  <a:txBody>
                    <a:bodyPr/>
                    <a:lstStyle/>
                    <a:p>
                      <a:r>
                        <a:rPr lang="en-US" sz="2000" dirty="0" smtClean="0">
                          <a:latin typeface="+mn-lt"/>
                          <a:cs typeface="Times New Roman" panose="02020603050405020304" pitchFamily="18" charset="0"/>
                        </a:rPr>
                        <a:t>Relative dietary supply index</a:t>
                      </a:r>
                      <a:endParaRPr lang="en-US" sz="2000" dirty="0">
                        <a:latin typeface="+mn-lt"/>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Physical availability or</a:t>
                      </a:r>
                      <a:r>
                        <a:rPr lang="en-US" sz="2000" baseline="0" dirty="0" smtClean="0">
                          <a:latin typeface="+mn-lt"/>
                          <a:cs typeface="Times New Roman" panose="02020603050405020304" pitchFamily="18" charset="0"/>
                        </a:rPr>
                        <a:t> access</a:t>
                      </a:r>
                      <a:endParaRPr lang="en-US" sz="2000" dirty="0" smtClean="0">
                        <a:latin typeface="+mn-lt"/>
                        <a:cs typeface="Times New Roman" panose="02020603050405020304" pitchFamily="18" charset="0"/>
                      </a:endParaRPr>
                    </a:p>
                  </a:txBody>
                  <a:tcPr/>
                </a:tc>
                <a:extLst>
                  <a:ext uri="{0D108BD9-81ED-4DB2-BD59-A6C34878D82A}">
                    <a16:rowId xmlns:a16="http://schemas.microsoft.com/office/drawing/2014/main" val="10003"/>
                  </a:ext>
                </a:extLst>
              </a:tr>
              <a:tr h="501197">
                <a:tc>
                  <a:txBody>
                    <a:bodyPr/>
                    <a:lstStyle/>
                    <a:p>
                      <a:r>
                        <a:rPr lang="en-US" sz="2000" dirty="0" smtClean="0">
                          <a:latin typeface="+mn-lt"/>
                          <a:cs typeface="Times New Roman" panose="02020603050405020304" pitchFamily="18" charset="0"/>
                        </a:rPr>
                        <a:t>Domestic food price</a:t>
                      </a:r>
                      <a:r>
                        <a:rPr lang="en-US" sz="2000" baseline="0" dirty="0" smtClean="0">
                          <a:latin typeface="+mn-lt"/>
                          <a:cs typeface="Times New Roman" panose="02020603050405020304" pitchFamily="18" charset="0"/>
                        </a:rPr>
                        <a:t> volatility </a:t>
                      </a:r>
                      <a:endParaRPr lang="en-US" sz="2000" dirty="0">
                        <a:latin typeface="+mn-lt"/>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Economic access</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4"/>
                  </a:ext>
                </a:extLst>
              </a:tr>
              <a:tr h="865080">
                <a:tc>
                  <a:txBody>
                    <a:bodyPr/>
                    <a:lstStyle/>
                    <a:p>
                      <a:r>
                        <a:rPr lang="en-US" sz="2000" dirty="0" smtClean="0">
                          <a:latin typeface="+mn-lt"/>
                          <a:cs typeface="Times New Roman" panose="02020603050405020304" pitchFamily="18" charset="0"/>
                        </a:rPr>
                        <a:t>GHI</a:t>
                      </a:r>
                      <a:endParaRPr lang="en-US" sz="2000" dirty="0">
                        <a:latin typeface="+mn-lt"/>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Physical availability or access</a:t>
                      </a:r>
                    </a:p>
                    <a:p>
                      <a:r>
                        <a:rPr lang="en-US" sz="2000" dirty="0" smtClean="0">
                          <a:latin typeface="+mn-lt"/>
                          <a:cs typeface="Times New Roman" panose="02020603050405020304" pitchFamily="18" charset="0"/>
                        </a:rPr>
                        <a:t>Nutritional status </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20720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768" y="2534971"/>
            <a:ext cx="5920966" cy="1200329"/>
          </a:xfrm>
          <a:prstGeom prst="rect">
            <a:avLst/>
          </a:prstGeom>
          <a:noFill/>
        </p:spPr>
        <p:txBody>
          <a:bodyPr wrap="square" rtlCol="0" anchor="ctr">
            <a:spAutoFit/>
          </a:bodyPr>
          <a:lstStyle/>
          <a:p>
            <a:pPr algn="ctr"/>
            <a:r>
              <a:rPr lang="en-US" sz="7200" i="1" dirty="0" smtClean="0"/>
              <a:t>Thank you </a:t>
            </a:r>
            <a:endParaRPr lang="en-US" sz="7200" i="1" dirty="0"/>
          </a:p>
        </p:txBody>
      </p:sp>
    </p:spTree>
    <p:extLst>
      <p:ext uri="{BB962C8B-B14F-4D97-AF65-F5344CB8AC3E}">
        <p14:creationId xmlns:p14="http://schemas.microsoft.com/office/powerpoint/2010/main" val="789552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20054"/>
          </a:xfrm>
        </p:spPr>
        <p:txBody>
          <a:bodyPr/>
          <a:lstStyle/>
          <a:p>
            <a:r>
              <a:rPr lang="en-US" dirty="0" smtClean="0">
                <a:latin typeface="Times New Roman" panose="02020603050405020304" pitchFamily="18" charset="0"/>
                <a:cs typeface="Times New Roman" panose="02020603050405020304" pitchFamily="18" charset="0"/>
              </a:rPr>
              <a:t>The WHO five keys to safer food </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1"/>
          </p:nvPr>
        </p:nvSpPr>
        <p:spPr/>
        <p:txBody>
          <a:bodyPr>
            <a:normAutofit fontScale="92500" lnSpcReduction="10000"/>
          </a:bodyPr>
          <a:lstStyle/>
          <a:p>
            <a:pPr marL="514350" indent="-514350">
              <a:buAutoNum type="arabicPeriod"/>
            </a:pPr>
            <a:r>
              <a:rPr lang="en-US" dirty="0" smtClean="0">
                <a:solidFill>
                  <a:srgbClr val="FF0000"/>
                </a:solidFill>
                <a:latin typeface="Times New Roman" panose="02020603050405020304" pitchFamily="18" charset="0"/>
                <a:cs typeface="Times New Roman" panose="02020603050405020304" pitchFamily="18" charset="0"/>
              </a:rPr>
              <a:t>Keep </a:t>
            </a:r>
            <a:r>
              <a:rPr lang="en-US" dirty="0">
                <a:solidFill>
                  <a:srgbClr val="FF0000"/>
                </a:solidFill>
                <a:latin typeface="Times New Roman" panose="02020603050405020304" pitchFamily="18" charset="0"/>
                <a:cs typeface="Times New Roman" panose="02020603050405020304" pitchFamily="18" charset="0"/>
              </a:rPr>
              <a:t>C</a:t>
            </a:r>
            <a:r>
              <a:rPr lang="en-US" dirty="0" smtClean="0">
                <a:solidFill>
                  <a:srgbClr val="FF0000"/>
                </a:solidFill>
                <a:latin typeface="Times New Roman" panose="02020603050405020304" pitchFamily="18" charset="0"/>
                <a:cs typeface="Times New Roman" panose="02020603050405020304" pitchFamily="18" charset="0"/>
              </a:rPr>
              <a:t>lean </a:t>
            </a:r>
          </a:p>
          <a:p>
            <a:pPr marL="0" indent="0">
              <a:buNone/>
            </a:pPr>
            <a:r>
              <a:rPr lang="en-US" sz="2400" dirty="0" smtClean="0">
                <a:latin typeface="Times New Roman" panose="02020603050405020304" pitchFamily="18" charset="0"/>
                <a:cs typeface="Times New Roman" panose="02020603050405020304" pitchFamily="18" charset="0"/>
              </a:rPr>
              <a:t>   Wash yours hands and all surfaces that come into contact with food</a:t>
            </a: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2. Separate raw and cooked food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keep raw meat, poultry and seafood separate from other foods    </a:t>
            </a:r>
            <a:endParaRPr lang="en-US" sz="24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2"/>
          </p:nvPr>
        </p:nvPicPr>
        <p:blipFill>
          <a:blip r:embed="rId2"/>
          <a:stretch>
            <a:fillRect/>
          </a:stretch>
        </p:blipFill>
        <p:spPr>
          <a:xfrm>
            <a:off x="5196689" y="1672871"/>
            <a:ext cx="3241140" cy="2257488"/>
          </a:xfrm>
          <a:prstGeom prst="rect">
            <a:avLst/>
          </a:prstGeom>
        </p:spPr>
      </p:pic>
      <p:pic>
        <p:nvPicPr>
          <p:cNvPr id="7" name="Picture 6"/>
          <p:cNvPicPr>
            <a:picLocks noChangeAspect="1"/>
          </p:cNvPicPr>
          <p:nvPr/>
        </p:nvPicPr>
        <p:blipFill>
          <a:blip r:embed="rId3"/>
          <a:stretch>
            <a:fillRect/>
          </a:stretch>
        </p:blipFill>
        <p:spPr>
          <a:xfrm>
            <a:off x="5219889" y="4001294"/>
            <a:ext cx="3241140" cy="2273286"/>
          </a:xfrm>
          <a:prstGeom prst="rect">
            <a:avLst/>
          </a:prstGeom>
        </p:spPr>
      </p:pic>
    </p:spTree>
    <p:extLst>
      <p:ext uri="{BB962C8B-B14F-4D97-AF65-F5344CB8AC3E}">
        <p14:creationId xmlns:p14="http://schemas.microsoft.com/office/powerpoint/2010/main" val="2250928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7703" y="1146615"/>
            <a:ext cx="3886200" cy="4351338"/>
          </a:xfrm>
        </p:spPr>
        <p:txBody>
          <a:bodyPr/>
          <a:lstStyle/>
          <a:p>
            <a:pPr marL="0" indent="0">
              <a:buNone/>
            </a:pPr>
            <a:r>
              <a:rPr lang="en-US" dirty="0" smtClean="0">
                <a:solidFill>
                  <a:srgbClr val="FF0000"/>
                </a:solidFill>
                <a:latin typeface="Times New Roman" panose="02020603050405020304" pitchFamily="18" charset="0"/>
                <a:cs typeface="Times New Roman" panose="02020603050405020304" pitchFamily="18" charset="0"/>
              </a:rPr>
              <a:t>3. Cooked food      thoroughly </a:t>
            </a:r>
          </a:p>
          <a:p>
            <a:pPr marL="0" indent="0">
              <a:buNone/>
            </a:pPr>
            <a:r>
              <a:rPr lang="en-US" sz="2400" dirty="0" smtClean="0">
                <a:latin typeface="Times New Roman" panose="02020603050405020304" pitchFamily="18" charset="0"/>
                <a:cs typeface="Times New Roman" panose="02020603050405020304" pitchFamily="18" charset="0"/>
              </a:rPr>
              <a:t>Cook food to 70◦C to kill most microorganism </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4. Keep food at safe temperature </a:t>
            </a:r>
          </a:p>
          <a:p>
            <a:pPr marL="0" indent="0">
              <a:buNone/>
            </a:pPr>
            <a:r>
              <a:rPr lang="en-US" sz="2400" dirty="0" smtClean="0">
                <a:latin typeface="Times New Roman" panose="02020603050405020304" pitchFamily="18" charset="0"/>
                <a:cs typeface="Times New Roman" panose="02020603050405020304" pitchFamily="18" charset="0"/>
              </a:rPr>
              <a:t>Avoid storing food between 5 and 60○C, especially at room temperature </a:t>
            </a: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stretch>
            <a:fillRect/>
          </a:stretch>
        </p:blipFill>
        <p:spPr>
          <a:xfrm>
            <a:off x="5232903" y="1146615"/>
            <a:ext cx="3083271" cy="2103579"/>
          </a:xfrm>
          <a:prstGeom prst="rect">
            <a:avLst/>
          </a:prstGeom>
        </p:spPr>
      </p:pic>
      <p:pic>
        <p:nvPicPr>
          <p:cNvPr id="6" name="Picture 5"/>
          <p:cNvPicPr>
            <a:picLocks noChangeAspect="1"/>
          </p:cNvPicPr>
          <p:nvPr/>
        </p:nvPicPr>
        <p:blipFill>
          <a:blip r:embed="rId3"/>
          <a:stretch>
            <a:fillRect/>
          </a:stretch>
        </p:blipFill>
        <p:spPr>
          <a:xfrm>
            <a:off x="5101062" y="3548089"/>
            <a:ext cx="3346951" cy="2515647"/>
          </a:xfrm>
          <a:prstGeom prst="rect">
            <a:avLst/>
          </a:prstGeom>
        </p:spPr>
      </p:pic>
    </p:spTree>
    <p:extLst>
      <p:ext uri="{BB962C8B-B14F-4D97-AF65-F5344CB8AC3E}">
        <p14:creationId xmlns:p14="http://schemas.microsoft.com/office/powerpoint/2010/main" val="1641179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8115" y="1037973"/>
            <a:ext cx="3886200" cy="4351338"/>
          </a:xfrm>
        </p:spPr>
        <p:txBody>
          <a:bodyPr/>
          <a:lstStyle/>
          <a:p>
            <a:pPr marL="0" indent="0">
              <a:buNone/>
            </a:pPr>
            <a:r>
              <a:rPr lang="en-US" dirty="0" smtClean="0"/>
              <a:t> </a:t>
            </a:r>
            <a:r>
              <a:rPr lang="en-US" dirty="0" smtClean="0">
                <a:solidFill>
                  <a:srgbClr val="FF0000"/>
                </a:solidFill>
                <a:latin typeface="Times New Roman" panose="02020603050405020304" pitchFamily="18" charset="0"/>
                <a:cs typeface="Times New Roman" panose="02020603050405020304" pitchFamily="18" charset="0"/>
              </a:rPr>
              <a:t>5. Use safe water and raw materials </a:t>
            </a: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sz="2400" dirty="0" smtClean="0">
                <a:latin typeface="Times New Roman" panose="02020603050405020304" pitchFamily="18" charset="0"/>
                <a:cs typeface="Times New Roman" panose="02020603050405020304" pitchFamily="18" charset="0"/>
              </a:rPr>
              <a:t>Wash fruits and vegetables with safe water </a:t>
            </a: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stretch>
            <a:fillRect/>
          </a:stretch>
        </p:blipFill>
        <p:spPr>
          <a:xfrm>
            <a:off x="4611688" y="1318630"/>
            <a:ext cx="3886200" cy="3977647"/>
          </a:xfrm>
          <a:prstGeom prst="rect">
            <a:avLst/>
          </a:prstGeom>
        </p:spPr>
      </p:pic>
    </p:spTree>
    <p:extLst>
      <p:ext uri="{BB962C8B-B14F-4D97-AF65-F5344CB8AC3E}">
        <p14:creationId xmlns:p14="http://schemas.microsoft.com/office/powerpoint/2010/main" val="3720442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Properly cleaning and </a:t>
            </a:r>
            <a:r>
              <a:rPr lang="en-US" sz="2400" dirty="0" err="1">
                <a:latin typeface="Times New Roman" panose="02020603050405020304" pitchFamily="18" charset="0"/>
                <a:cs typeface="Times New Roman" panose="02020603050405020304" pitchFamily="18" charset="0"/>
              </a:rPr>
              <a:t>sanitising</a:t>
            </a:r>
            <a:r>
              <a:rPr lang="en-US" sz="2400" dirty="0">
                <a:latin typeface="Times New Roman" panose="02020603050405020304" pitchFamily="18" charset="0"/>
                <a:cs typeface="Times New Roman" panose="02020603050405020304" pitchFamily="18" charset="0"/>
              </a:rPr>
              <a:t> all surfaces, equipment and utensils</a:t>
            </a:r>
          </a:p>
          <a:p>
            <a:r>
              <a:rPr lang="en-US" sz="2400" dirty="0">
                <a:latin typeface="Times New Roman" panose="02020603050405020304" pitchFamily="18" charset="0"/>
                <a:cs typeface="Times New Roman" panose="02020603050405020304" pitchFamily="18" charset="0"/>
              </a:rPr>
              <a:t>Maintaining a high level of personal hygiene, especially hand-washing</a:t>
            </a:r>
          </a:p>
          <a:p>
            <a:r>
              <a:rPr lang="en-US" sz="2400" dirty="0">
                <a:latin typeface="Times New Roman" panose="02020603050405020304" pitchFamily="18" charset="0"/>
                <a:cs typeface="Times New Roman" panose="02020603050405020304" pitchFamily="18" charset="0"/>
              </a:rPr>
              <a:t>Storing, chilling and heating food correctly with regards to temperature, environment and equipment</a:t>
            </a:r>
          </a:p>
          <a:p>
            <a:r>
              <a:rPr lang="en-US" sz="2400" dirty="0">
                <a:latin typeface="Times New Roman" panose="02020603050405020304" pitchFamily="18" charset="0"/>
                <a:cs typeface="Times New Roman" panose="02020603050405020304" pitchFamily="18" charset="0"/>
              </a:rPr>
              <a:t>Implementing effective pest control</a:t>
            </a:r>
          </a:p>
          <a:p>
            <a:r>
              <a:rPr lang="en-US" sz="2400" dirty="0">
                <a:latin typeface="Times New Roman" panose="02020603050405020304" pitchFamily="18" charset="0"/>
                <a:cs typeface="Times New Roman" panose="02020603050405020304" pitchFamily="18" charset="0"/>
              </a:rPr>
              <a:t>Comprehending food allergies, food poisoning and food intolerance</a:t>
            </a:r>
          </a:p>
        </p:txBody>
      </p:sp>
    </p:spTree>
    <p:extLst>
      <p:ext uri="{BB962C8B-B14F-4D97-AF65-F5344CB8AC3E}">
        <p14:creationId xmlns:p14="http://schemas.microsoft.com/office/powerpoint/2010/main" val="514793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Food contamination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10000"/>
          </a:bodyPr>
          <a:lstStyle/>
          <a:p>
            <a:pPr algn="just"/>
            <a:r>
              <a:rPr lang="en-US" sz="2400" dirty="0">
                <a:latin typeface="Times New Roman" panose="02020603050405020304" pitchFamily="18" charset="0"/>
                <a:cs typeface="Times New Roman" panose="02020603050405020304" pitchFamily="18" charset="0"/>
              </a:rPr>
              <a:t>Food contamination can be defined as the presence of harmful chemicals and microorganisms in food, which can cause a variety of illness in consumers. These contaminants can be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agrochemicals </a:t>
            </a:r>
          </a:p>
          <a:p>
            <a:r>
              <a:rPr lang="en-US" sz="2400" dirty="0" smtClean="0">
                <a:latin typeface="Times New Roman" panose="02020603050405020304" pitchFamily="18" charset="0"/>
                <a:cs typeface="Times New Roman" panose="02020603050405020304" pitchFamily="18" charset="0"/>
              </a:rPr>
              <a:t>environmental contaminants</a:t>
            </a:r>
          </a:p>
          <a:p>
            <a:r>
              <a:rPr lang="en-US" sz="2400" dirty="0" smtClean="0">
                <a:latin typeface="Times New Roman" panose="02020603050405020304" pitchFamily="18" charset="0"/>
                <a:cs typeface="Times New Roman" panose="02020603050405020304" pitchFamily="18" charset="0"/>
              </a:rPr>
              <a:t>pesticides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carcinogens</a:t>
            </a:r>
          </a:p>
          <a:p>
            <a:r>
              <a:rPr lang="en-US" sz="2400" dirty="0" smtClean="0">
                <a:latin typeface="Times New Roman" panose="02020603050405020304" pitchFamily="18" charset="0"/>
                <a:cs typeface="Times New Roman" panose="02020603050405020304" pitchFamily="18" charset="0"/>
              </a:rPr>
              <a:t>processing contaminants </a:t>
            </a:r>
          </a:p>
          <a:p>
            <a:r>
              <a:rPr lang="en-US" sz="2400" dirty="0" smtClean="0">
                <a:latin typeface="Times New Roman" panose="02020603050405020304" pitchFamily="18" charset="0"/>
                <a:cs typeface="Times New Roman" panose="02020603050405020304" pitchFamily="18" charset="0"/>
              </a:rPr>
              <a:t>emerging </a:t>
            </a:r>
            <a:r>
              <a:rPr lang="en-US" sz="2400" dirty="0">
                <a:latin typeface="Times New Roman" panose="02020603050405020304" pitchFamily="18" charset="0"/>
                <a:cs typeface="Times New Roman" panose="02020603050405020304" pitchFamily="18" charset="0"/>
              </a:rPr>
              <a:t>food </a:t>
            </a:r>
            <a:r>
              <a:rPr lang="en-US" sz="2400" dirty="0" smtClean="0">
                <a:latin typeface="Times New Roman" panose="02020603050405020304" pitchFamily="18" charset="0"/>
                <a:cs typeface="Times New Roman" panose="02020603050405020304" pitchFamily="18" charset="0"/>
              </a:rPr>
              <a:t>contaminants </a:t>
            </a:r>
            <a:r>
              <a:rPr lang="en-US" sz="2400" dirty="0" err="1" smtClean="0">
                <a:latin typeface="Times New Roman" panose="02020603050405020304" pitchFamily="18" charset="0"/>
                <a:cs typeface="Times New Roman" panose="02020603050405020304" pitchFamily="18" charset="0"/>
              </a:rPr>
              <a:t>etc</a:t>
            </a:r>
            <a:r>
              <a:rPr lang="en-US" sz="24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a:r>
            <a:r>
              <a:rPr lang="en-US" sz="1600" dirty="0" err="1" smtClean="0">
                <a:latin typeface="Times New Roman" panose="02020603050405020304" pitchFamily="18" charset="0"/>
                <a:cs typeface="Times New Roman" panose="02020603050405020304" pitchFamily="18" charset="0"/>
              </a:rPr>
              <a:t>perfluorinated</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compounds (PFCs), </a:t>
            </a:r>
            <a:r>
              <a:rPr lang="en-US" sz="1600" dirty="0" err="1">
                <a:latin typeface="Times New Roman" panose="02020603050405020304" pitchFamily="18" charset="0"/>
                <a:cs typeface="Times New Roman" panose="02020603050405020304" pitchFamily="18" charset="0"/>
              </a:rPr>
              <a:t>polybrominated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diphenyl</a:t>
            </a:r>
            <a:r>
              <a:rPr lang="en-US" sz="1600" dirty="0">
                <a:latin typeface="Times New Roman" panose="02020603050405020304" pitchFamily="18" charset="0"/>
                <a:cs typeface="Times New Roman" panose="02020603050405020304" pitchFamily="18" charset="0"/>
              </a:rPr>
              <a:t> ethers (PBDEs), and </a:t>
            </a:r>
            <a:r>
              <a:rPr lang="en-US" sz="1600" dirty="0" err="1">
                <a:latin typeface="Times New Roman" panose="02020603050405020304" pitchFamily="18" charset="0"/>
                <a:cs typeface="Times New Roman" panose="02020603050405020304" pitchFamily="18" charset="0"/>
              </a:rPr>
              <a:t>nanomaterials</a:t>
            </a:r>
            <a:r>
              <a:rPr lang="en-US" sz="1600" dirty="0">
                <a:latin typeface="Times New Roman" panose="02020603050405020304" pitchFamily="18" charset="0"/>
                <a:cs typeface="Times New Roman" panose="02020603050405020304" pitchFamily="18" charset="0"/>
              </a:rPr>
              <a:t>; the pharmaceutical residues antibiotics and </a:t>
            </a:r>
            <a:r>
              <a:rPr lang="en-US" sz="1600" dirty="0" err="1">
                <a:latin typeface="Times New Roman" panose="02020603050405020304" pitchFamily="18" charset="0"/>
                <a:cs typeface="Times New Roman" panose="02020603050405020304" pitchFamily="18" charset="0"/>
              </a:rPr>
              <a:t>coccidiostats</a:t>
            </a:r>
            <a:r>
              <a:rPr lang="en-US" sz="1600" dirty="0">
                <a:latin typeface="Times New Roman" panose="02020603050405020304" pitchFamily="18" charset="0"/>
                <a:cs typeface="Times New Roman" panose="02020603050405020304" pitchFamily="18" charset="0"/>
              </a:rPr>
              <a:t>; and emerging groups of marine </a:t>
            </a:r>
            <a:r>
              <a:rPr lang="en-US" sz="1600" dirty="0" err="1" smtClean="0">
                <a:latin typeface="Times New Roman" panose="02020603050405020304" pitchFamily="18" charset="0"/>
                <a:cs typeface="Times New Roman" panose="02020603050405020304" pitchFamily="18" charset="0"/>
              </a:rPr>
              <a:t>biotoxins</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78941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509</TotalTime>
  <Words>2113</Words>
  <Application>Microsoft Office PowerPoint</Application>
  <PresentationFormat>On-screen Show (4:3)</PresentationFormat>
  <Paragraphs>175</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Rounded MT Bold</vt:lpstr>
      <vt:lpstr>Cambria</vt:lpstr>
      <vt:lpstr>Garamond</vt:lpstr>
      <vt:lpstr>Meiryo</vt:lpstr>
      <vt:lpstr>Times New Roman</vt:lpstr>
      <vt:lpstr>Organic</vt:lpstr>
      <vt:lpstr>Lecture: 8 Food Safety, Security And Safe Health Nutrition in Bangladesh and developing countries</vt:lpstr>
      <vt:lpstr>Food safety </vt:lpstr>
      <vt:lpstr>PowerPoint Presentation</vt:lpstr>
      <vt:lpstr>PowerPoint Presentation</vt:lpstr>
      <vt:lpstr>The WHO five keys to safer food </vt:lpstr>
      <vt:lpstr>PowerPoint Presentation</vt:lpstr>
      <vt:lpstr>PowerPoint Presentation</vt:lpstr>
      <vt:lpstr>PowerPoint Presentation</vt:lpstr>
      <vt:lpstr>Food contamination </vt:lpstr>
      <vt:lpstr>Biological contaminations </vt:lpstr>
      <vt:lpstr>Food contamination</vt:lpstr>
      <vt:lpstr>Chemical Contamination</vt:lpstr>
      <vt:lpstr>Physical Contamination</vt:lpstr>
      <vt:lpstr>How food become contaminated </vt:lpstr>
      <vt:lpstr>Prevention of food contamination</vt:lpstr>
      <vt:lpstr>Prevention of food contamination</vt:lpstr>
      <vt:lpstr>Unsafe food and children</vt:lpstr>
      <vt:lpstr>Unsafe food and children</vt:lpstr>
      <vt:lpstr>Food Adulteration</vt:lpstr>
      <vt:lpstr>PowerPoint Presentation</vt:lpstr>
      <vt:lpstr>PowerPoint Presentation</vt:lpstr>
      <vt:lpstr>CAUSES OF FOOD ADULTERATION</vt:lpstr>
      <vt:lpstr>CAUSES OF FOOD ADULTERATION</vt:lpstr>
      <vt:lpstr>HEALTH HAZARDS OF FOOD ADULTERATION</vt:lpstr>
      <vt:lpstr>PowerPoint Presentation</vt:lpstr>
      <vt:lpstr>Contamination vs Adulteration</vt:lpstr>
      <vt:lpstr>Effect of contamination and adulteration</vt:lpstr>
      <vt:lpstr>Effect of contamination and adulteration</vt:lpstr>
      <vt:lpstr>Food additives </vt:lpstr>
      <vt:lpstr>MITIGATION MEASURES FOR ADDRESSING FOOD ADULTERATION</vt:lpstr>
      <vt:lpstr>PowerPoint Presentation</vt:lpstr>
      <vt:lpstr>Adulterants used in Bangladesh </vt:lpstr>
      <vt:lpstr>PowerPoint Presentation</vt:lpstr>
      <vt:lpstr>Food Security</vt:lpstr>
      <vt:lpstr>PowerPoint Presentation</vt:lpstr>
      <vt:lpstr>Things affecting food security today include</vt:lpstr>
      <vt:lpstr>PowerPoint Presentation</vt:lpstr>
      <vt:lpstr>PowerPoint Presentation</vt:lpstr>
      <vt:lpstr>PowerPoint Presentation</vt:lpstr>
      <vt:lpstr>PowerPoint Presentation</vt:lpstr>
      <vt:lpstr>Dimensions of Food Security</vt:lpstr>
      <vt:lpstr>Food security metrics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dc:title>
  <dc:creator>Windows User</dc:creator>
  <cp:lastModifiedBy>Dr. Afrin Ahmed Clara</cp:lastModifiedBy>
  <cp:revision>42</cp:revision>
  <dcterms:created xsi:type="dcterms:W3CDTF">2019-02-24T07:26:48Z</dcterms:created>
  <dcterms:modified xsi:type="dcterms:W3CDTF">2022-02-24T07:01:46Z</dcterms:modified>
</cp:coreProperties>
</file>